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 ContentType="image/tif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handoutMasterIdLst>
    <p:handoutMasterId r:id="rId36"/>
  </p:handoutMasterIdLst>
  <p:sldIdLst>
    <p:sldId id="256" r:id="rId2"/>
    <p:sldId id="331" r:id="rId3"/>
    <p:sldId id="332" r:id="rId4"/>
    <p:sldId id="288" r:id="rId5"/>
    <p:sldId id="330" r:id="rId6"/>
    <p:sldId id="329" r:id="rId7"/>
    <p:sldId id="321" r:id="rId8"/>
    <p:sldId id="324" r:id="rId9"/>
    <p:sldId id="325" r:id="rId10"/>
    <p:sldId id="326" r:id="rId11"/>
    <p:sldId id="333" r:id="rId12"/>
    <p:sldId id="334" r:id="rId13"/>
    <p:sldId id="309" r:id="rId14"/>
    <p:sldId id="290" r:id="rId15"/>
    <p:sldId id="335" r:id="rId16"/>
    <p:sldId id="336" r:id="rId17"/>
    <p:sldId id="337" r:id="rId18"/>
    <p:sldId id="338" r:id="rId19"/>
    <p:sldId id="339" r:id="rId20"/>
    <p:sldId id="340" r:id="rId21"/>
    <p:sldId id="341" r:id="rId22"/>
    <p:sldId id="342" r:id="rId23"/>
    <p:sldId id="293" r:id="rId24"/>
    <p:sldId id="296" r:id="rId25"/>
    <p:sldId id="343" r:id="rId26"/>
    <p:sldId id="297" r:id="rId27"/>
    <p:sldId id="260" r:id="rId28"/>
    <p:sldId id="344" r:id="rId29"/>
    <p:sldId id="345" r:id="rId30"/>
    <p:sldId id="303" r:id="rId31"/>
    <p:sldId id="307" r:id="rId32"/>
    <p:sldId id="319" r:id="rId33"/>
    <p:sldId id="346" r:id="rId34"/>
  </p:sldIdLst>
  <p:sldSz cx="9144000" cy="6858000" type="screen4x3"/>
  <p:notesSz cx="6858000" cy="9144000"/>
  <p:defaultTextStyle>
    <a:defPPr>
      <a:defRPr lang="es-UY"/>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FF9393"/>
    <a:srgbClr val="DFC9EF"/>
    <a:srgbClr val="689D61"/>
    <a:srgbClr val="393C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73" autoAdjust="0"/>
    <p:restoredTop sz="90552" autoAdjust="0"/>
  </p:normalViewPr>
  <p:slideViewPr>
    <p:cSldViewPr>
      <p:cViewPr varScale="1">
        <p:scale>
          <a:sx n="66" d="100"/>
          <a:sy n="66" d="100"/>
        </p:scale>
        <p:origin x="974" y="24"/>
      </p:cViewPr>
      <p:guideLst>
        <p:guide orient="horz" pos="2160"/>
        <p:guide pos="2880"/>
      </p:guideLst>
    </p:cSldViewPr>
  </p:slideViewPr>
  <p:notesTextViewPr>
    <p:cViewPr>
      <p:scale>
        <a:sx n="1" d="1"/>
        <a:sy n="1" d="1"/>
      </p:scale>
      <p:origin x="0" y="0"/>
    </p:cViewPr>
  </p:notesTextViewPr>
  <p:notesViewPr>
    <p:cSldViewPr>
      <p:cViewPr varScale="1">
        <p:scale>
          <a:sx n="55" d="100"/>
          <a:sy n="55" d="100"/>
        </p:scale>
        <p:origin x="2602" y="1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image" Target="../media/image45.png"/></Relationships>
</file>

<file path=ppt/diagrams/_rels/drawing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image" Target="../media/image45.png"/></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15B18BF-0DEB-4E44-A5E7-75636EAD71A8}" type="doc">
      <dgm:prSet loTypeId="urn:microsoft.com/office/officeart/2005/8/layout/hList2" loCatId="list" qsTypeId="urn:microsoft.com/office/officeart/2005/8/quickstyle/simple1" qsCatId="simple" csTypeId="urn:microsoft.com/office/officeart/2005/8/colors/accent6_4" csCatId="accent6" phldr="1"/>
      <dgm:spPr/>
      <dgm:t>
        <a:bodyPr/>
        <a:lstStyle/>
        <a:p>
          <a:endParaRPr lang="es-UY"/>
        </a:p>
      </dgm:t>
    </dgm:pt>
    <dgm:pt modelId="{30A21BD9-E557-491F-8218-F8E19BD1EE8F}">
      <dgm:prSet phldrT="[Texto]"/>
      <dgm:spPr/>
      <dgm:t>
        <a:bodyPr/>
        <a:lstStyle/>
        <a:p>
          <a:r>
            <a:rPr lang="en-US" dirty="0" err="1" smtClean="0">
              <a:latin typeface="Verdana" panose="020B0604030504040204" pitchFamily="34" charset="0"/>
              <a:ea typeface="Verdana" panose="020B0604030504040204" pitchFamily="34" charset="0"/>
              <a:cs typeface="Verdana" panose="020B0604030504040204" pitchFamily="34" charset="0"/>
            </a:rPr>
            <a:t>Grupo</a:t>
          </a:r>
          <a:r>
            <a:rPr lang="en-US" dirty="0" smtClean="0">
              <a:latin typeface="Verdana" panose="020B0604030504040204" pitchFamily="34" charset="0"/>
              <a:ea typeface="Verdana" panose="020B0604030504040204" pitchFamily="34" charset="0"/>
              <a:cs typeface="Verdana" panose="020B0604030504040204" pitchFamily="34" charset="0"/>
            </a:rPr>
            <a:t> 1</a:t>
          </a:r>
          <a:endParaRPr lang="es-UY" dirty="0">
            <a:latin typeface="Verdana" panose="020B0604030504040204" pitchFamily="34" charset="0"/>
            <a:ea typeface="Verdana" panose="020B0604030504040204" pitchFamily="34" charset="0"/>
            <a:cs typeface="Verdana" panose="020B0604030504040204" pitchFamily="34" charset="0"/>
          </a:endParaRPr>
        </a:p>
      </dgm:t>
    </dgm:pt>
    <dgm:pt modelId="{90B850BE-A997-4751-888F-2F471BBDD136}" type="parTrans" cxnId="{03DE927E-D074-4958-A11D-1552BB12D401}">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871738A4-8925-4D0A-9D31-9310731D4F93}" type="sibTrans" cxnId="{03DE927E-D074-4958-A11D-1552BB12D401}">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1E3F1F68-A0AB-4A1C-A3C9-DB5F4DAB9689}">
      <dgm:prSet phldrT="[Texto]"/>
      <dgm:spPr>
        <a:solidFill>
          <a:schemeClr val="accent6"/>
        </a:solidFill>
      </dgm:spPr>
      <dgm:t>
        <a:bodyPr/>
        <a:lstStyle/>
        <a:p>
          <a:r>
            <a:rPr lang="es-ES" spc="-15" dirty="0" smtClean="0">
              <a:latin typeface="Verdana" panose="020B0604030504040204" pitchFamily="34" charset="0"/>
              <a:ea typeface="Verdana" panose="020B0604030504040204" pitchFamily="34" charset="0"/>
              <a:cs typeface="Verdana" panose="020B0604030504040204" pitchFamily="34" charset="0"/>
            </a:rPr>
            <a:t>Altura máxima del </a:t>
          </a:r>
          <a:r>
            <a:rPr lang="es-ES" spc="-15" dirty="0" err="1" smtClean="0">
              <a:latin typeface="Verdana" panose="020B0604030504040204" pitchFamily="34" charset="0"/>
              <a:ea typeface="Verdana" panose="020B0604030504040204" pitchFamily="34" charset="0"/>
              <a:cs typeface="Verdana" panose="020B0604030504040204" pitchFamily="34" charset="0"/>
            </a:rPr>
            <a:t>mixograma</a:t>
          </a:r>
          <a:r>
            <a:rPr lang="es-ES" spc="-15" dirty="0" smtClean="0">
              <a:latin typeface="Verdana" panose="020B0604030504040204" pitchFamily="34" charset="0"/>
              <a:ea typeface="Verdana" panose="020B0604030504040204" pitchFamily="34" charset="0"/>
              <a:cs typeface="Verdana" panose="020B0604030504040204" pitchFamily="34" charset="0"/>
            </a:rPr>
            <a:t> (HMAX)</a:t>
          </a:r>
          <a:endParaRPr lang="es-UY" dirty="0">
            <a:latin typeface="Verdana" panose="020B0604030504040204" pitchFamily="34" charset="0"/>
            <a:ea typeface="Verdana" panose="020B0604030504040204" pitchFamily="34" charset="0"/>
            <a:cs typeface="Verdana" panose="020B0604030504040204" pitchFamily="34" charset="0"/>
          </a:endParaRPr>
        </a:p>
      </dgm:t>
    </dgm:pt>
    <dgm:pt modelId="{4BEA2A46-BB23-40C4-B5CD-451E98F2F235}" type="parTrans" cxnId="{B03A1801-AEC7-4153-8074-C92F3D29532E}">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5CD132BE-623A-45F7-8E6E-606C71BFBFA6}" type="sibTrans" cxnId="{B03A1801-AEC7-4153-8074-C92F3D29532E}">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4D1FA4F7-06CB-414E-B8B6-367C6232FD38}">
      <dgm:prSet phldrT="[Texto]"/>
      <dgm:spPr/>
      <dgm:t>
        <a:bodyPr/>
        <a:lstStyle/>
        <a:p>
          <a:r>
            <a:rPr lang="en-US" dirty="0" err="1" smtClean="0">
              <a:latin typeface="Verdana" panose="020B0604030504040204" pitchFamily="34" charset="0"/>
              <a:ea typeface="Verdana" panose="020B0604030504040204" pitchFamily="34" charset="0"/>
              <a:cs typeface="Verdana" panose="020B0604030504040204" pitchFamily="34" charset="0"/>
            </a:rPr>
            <a:t>Grupo</a:t>
          </a:r>
          <a:r>
            <a:rPr lang="en-US" dirty="0" smtClean="0">
              <a:latin typeface="Verdana" panose="020B0604030504040204" pitchFamily="34" charset="0"/>
              <a:ea typeface="Verdana" panose="020B0604030504040204" pitchFamily="34" charset="0"/>
              <a:cs typeface="Verdana" panose="020B0604030504040204" pitchFamily="34" charset="0"/>
            </a:rPr>
            <a:t> 2</a:t>
          </a:r>
          <a:endParaRPr lang="es-UY" dirty="0">
            <a:latin typeface="Verdana" panose="020B0604030504040204" pitchFamily="34" charset="0"/>
            <a:ea typeface="Verdana" panose="020B0604030504040204" pitchFamily="34" charset="0"/>
            <a:cs typeface="Verdana" panose="020B0604030504040204" pitchFamily="34" charset="0"/>
          </a:endParaRPr>
        </a:p>
      </dgm:t>
    </dgm:pt>
    <dgm:pt modelId="{EAA8499B-F529-480A-8C1F-EAACE79958B9}" type="parTrans" cxnId="{685D2C40-29CF-4F69-B846-5F43E6A33F34}">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6975E8D6-1CD8-4CF5-8163-5897F9AA340A}" type="sibTrans" cxnId="{685D2C40-29CF-4F69-B846-5F43E6A33F34}">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51C496B7-E1B8-4C0B-8B29-6EA1A6075304}">
      <dgm:prSet phldrT="[Texto]"/>
      <dgm:spPr>
        <a:solidFill>
          <a:schemeClr val="accent1">
            <a:lumMod val="75000"/>
          </a:schemeClr>
        </a:solidFill>
      </dgm:spPr>
      <dgm:t>
        <a:bodyPr/>
        <a:lstStyle/>
        <a:p>
          <a:r>
            <a:rPr lang="es-ES" spc="-15" dirty="0" smtClean="0">
              <a:latin typeface="Verdana" panose="020B0604030504040204" pitchFamily="34" charset="0"/>
              <a:ea typeface="Verdana" panose="020B0604030504040204" pitchFamily="34" charset="0"/>
              <a:cs typeface="Verdana" panose="020B0604030504040204" pitchFamily="34" charset="0"/>
            </a:rPr>
            <a:t>Proteína total (Pt)</a:t>
          </a:r>
          <a:endParaRPr lang="es-UY" dirty="0">
            <a:latin typeface="Verdana" panose="020B0604030504040204" pitchFamily="34" charset="0"/>
            <a:ea typeface="Verdana" panose="020B0604030504040204" pitchFamily="34" charset="0"/>
            <a:cs typeface="Verdana" panose="020B0604030504040204" pitchFamily="34" charset="0"/>
          </a:endParaRPr>
        </a:p>
      </dgm:t>
    </dgm:pt>
    <dgm:pt modelId="{476B9CC6-6170-43E3-8F51-393809F5802D}" type="parTrans" cxnId="{B4ECC0B3-0925-4878-BE4D-F1F78A569A1F}">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AF700AA8-D3AB-47AA-A92B-98534E168ADD}" type="sibTrans" cxnId="{B4ECC0B3-0925-4878-BE4D-F1F78A569A1F}">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7C3A88D7-A6B0-49C0-8FBE-69AB788664D3}">
      <dgm:prSet/>
      <dgm:spPr>
        <a:solidFill>
          <a:schemeClr val="accent6"/>
        </a:solidFill>
      </dgm:spPr>
      <dgm:t>
        <a:bodyPr/>
        <a:lstStyle/>
        <a:p>
          <a:r>
            <a:rPr lang="es-ES" spc="-15" dirty="0" smtClean="0">
              <a:latin typeface="Verdana" panose="020B0604030504040204" pitchFamily="34" charset="0"/>
              <a:ea typeface="Verdana" panose="020B0604030504040204" pitchFamily="34" charset="0"/>
              <a:cs typeface="Verdana" panose="020B0604030504040204" pitchFamily="34" charset="0"/>
            </a:rPr>
            <a:t>peso </a:t>
          </a:r>
          <a:r>
            <a:rPr lang="es-ES" spc="-15" dirty="0" err="1" smtClean="0">
              <a:latin typeface="Verdana" panose="020B0604030504040204" pitchFamily="34" charset="0"/>
              <a:ea typeface="Verdana" panose="020B0604030504040204" pitchFamily="34" charset="0"/>
              <a:cs typeface="Verdana" panose="020B0604030504040204" pitchFamily="34" charset="0"/>
            </a:rPr>
            <a:t>hectolítrico</a:t>
          </a:r>
          <a:r>
            <a:rPr lang="es-ES" spc="-15" dirty="0" smtClean="0">
              <a:latin typeface="Verdana" panose="020B0604030504040204" pitchFamily="34" charset="0"/>
              <a:ea typeface="Verdana" panose="020B0604030504040204" pitchFamily="34" charset="0"/>
              <a:cs typeface="Verdana" panose="020B0604030504040204" pitchFamily="34" charset="0"/>
            </a:rPr>
            <a:t> (PH)</a:t>
          </a:r>
        </a:p>
      </dgm:t>
    </dgm:pt>
    <dgm:pt modelId="{DDB6BBEA-8E97-4562-9D95-1E5D8BAF90D4}" type="parTrans" cxnId="{723B1193-4061-4956-9BAF-CA16166C851F}">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B6C23BBA-2791-4193-B409-F167A15CF7D8}" type="sibTrans" cxnId="{723B1193-4061-4956-9BAF-CA16166C851F}">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D17372F6-2FD8-4F4C-8A0F-095FEB5312D8}">
      <dgm:prSet/>
      <dgm:spPr>
        <a:solidFill>
          <a:schemeClr val="accent6"/>
        </a:solidFill>
      </dgm:spPr>
      <dgm:t>
        <a:bodyPr/>
        <a:lstStyle/>
        <a:p>
          <a:r>
            <a:rPr lang="es-ES" spc="-15" dirty="0" smtClean="0">
              <a:latin typeface="Verdana" panose="020B0604030504040204" pitchFamily="34" charset="0"/>
              <a:ea typeface="Verdana" panose="020B0604030504040204" pitchFamily="34" charset="0"/>
              <a:cs typeface="Verdana" panose="020B0604030504040204" pitchFamily="34" charset="0"/>
            </a:rPr>
            <a:t>índice de sedimentación (SDS)</a:t>
          </a:r>
        </a:p>
      </dgm:t>
    </dgm:pt>
    <dgm:pt modelId="{8B0D9531-F968-4EE9-A819-2E176DA0D039}" type="parTrans" cxnId="{84AEB568-54CD-42B7-95EE-0B13866B657B}">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3C594A07-5192-4EC2-A451-AF3C86BFE1B3}" type="sibTrans" cxnId="{84AEB568-54CD-42B7-95EE-0B13866B657B}">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8A5FF20C-BAB5-4DC5-BDB0-763AC05EDE58}">
      <dgm:prSet/>
      <dgm:spPr>
        <a:solidFill>
          <a:schemeClr val="accent6"/>
        </a:solidFill>
      </dgm:spPr>
      <dgm:t>
        <a:bodyPr/>
        <a:lstStyle/>
        <a:p>
          <a:r>
            <a:rPr lang="es-ES" spc="-15" dirty="0" smtClean="0">
              <a:latin typeface="Verdana" panose="020B0604030504040204" pitchFamily="34" charset="0"/>
              <a:ea typeface="Verdana" panose="020B0604030504040204" pitchFamily="34" charset="0"/>
              <a:cs typeface="Verdana" panose="020B0604030504040204" pitchFamily="34" charset="0"/>
            </a:rPr>
            <a:t>parámetro W del </a:t>
          </a:r>
          <a:r>
            <a:rPr lang="es-ES" spc="-15" dirty="0" err="1" smtClean="0">
              <a:latin typeface="Verdana" panose="020B0604030504040204" pitchFamily="34" charset="0"/>
              <a:ea typeface="Verdana" panose="020B0604030504040204" pitchFamily="34" charset="0"/>
              <a:cs typeface="Verdana" panose="020B0604030504040204" pitchFamily="34" charset="0"/>
            </a:rPr>
            <a:t>alveograma</a:t>
          </a:r>
          <a:r>
            <a:rPr lang="es-ES" spc="-15" dirty="0" smtClean="0">
              <a:latin typeface="Verdana" panose="020B0604030504040204" pitchFamily="34" charset="0"/>
              <a:ea typeface="Verdana" panose="020B0604030504040204" pitchFamily="34" charset="0"/>
              <a:cs typeface="Verdana" panose="020B0604030504040204" pitchFamily="34" charset="0"/>
            </a:rPr>
            <a:t> </a:t>
          </a:r>
        </a:p>
      </dgm:t>
    </dgm:pt>
    <dgm:pt modelId="{397DC915-B369-41BE-B9DF-CC654AFD6FE5}" type="parTrans" cxnId="{DCD40F27-DFAA-43D4-9D5C-74B606BB6D46}">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AACFBD41-C31F-4AA4-82C2-21DA2126620A}" type="sibTrans" cxnId="{DCD40F27-DFAA-43D4-9D5C-74B606BB6D46}">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3AA74A73-9A22-4971-BB21-19409BE16F1C}">
      <dgm:prSet/>
      <dgm:spPr>
        <a:solidFill>
          <a:schemeClr val="accent1">
            <a:lumMod val="75000"/>
          </a:schemeClr>
        </a:solidFill>
      </dgm:spPr>
      <dgm:t>
        <a:bodyPr/>
        <a:lstStyle/>
        <a:p>
          <a:r>
            <a:rPr lang="es-ES" spc="-15" dirty="0" smtClean="0">
              <a:latin typeface="Verdana" panose="020B0604030504040204" pitchFamily="34" charset="0"/>
              <a:ea typeface="Verdana" panose="020B0604030504040204" pitchFamily="34" charset="0"/>
              <a:cs typeface="Verdana" panose="020B0604030504040204" pitchFamily="34" charset="0"/>
            </a:rPr>
            <a:t>Gluten húmedo (GH) </a:t>
          </a:r>
          <a:endParaRPr lang="es-ES" spc="-15" dirty="0">
            <a:latin typeface="Verdana" panose="020B0604030504040204" pitchFamily="34" charset="0"/>
            <a:ea typeface="Verdana" panose="020B0604030504040204" pitchFamily="34" charset="0"/>
            <a:cs typeface="Verdana" panose="020B0604030504040204" pitchFamily="34" charset="0"/>
          </a:endParaRPr>
        </a:p>
      </dgm:t>
    </dgm:pt>
    <dgm:pt modelId="{F8041218-763C-4C0F-9CBE-079BC4F82404}" type="parTrans" cxnId="{17489D30-DBEA-43B0-AD90-C63FEB35AA17}">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90074665-36DA-48E8-99D3-4350A977F38F}" type="sibTrans" cxnId="{17489D30-DBEA-43B0-AD90-C63FEB35AA17}">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45A17948-74A5-420A-B5C1-5B7B1A2F9802}">
      <dgm:prSet/>
      <dgm:spPr>
        <a:solidFill>
          <a:schemeClr val="accent1">
            <a:lumMod val="75000"/>
          </a:schemeClr>
        </a:solidFill>
      </dgm:spPr>
      <dgm:t>
        <a:bodyPr/>
        <a:lstStyle/>
        <a:p>
          <a:r>
            <a:rPr lang="es-ES" spc="-15" dirty="0" smtClean="0">
              <a:latin typeface="Verdana" panose="020B0604030504040204" pitchFamily="34" charset="0"/>
              <a:ea typeface="Verdana" panose="020B0604030504040204" pitchFamily="34" charset="0"/>
              <a:cs typeface="Verdana" panose="020B0604030504040204" pitchFamily="34" charset="0"/>
            </a:rPr>
            <a:t>parámetro </a:t>
          </a:r>
          <a:r>
            <a:rPr lang="es-ES" spc="-15" smtClean="0">
              <a:latin typeface="Verdana" panose="020B0604030504040204" pitchFamily="34" charset="0"/>
              <a:ea typeface="Verdana" panose="020B0604030504040204" pitchFamily="34" charset="0"/>
              <a:cs typeface="Verdana" panose="020B0604030504040204" pitchFamily="34" charset="0"/>
            </a:rPr>
            <a:t>L del alveograma</a:t>
          </a:r>
          <a:endParaRPr lang="es-ES" spc="-15" dirty="0" smtClean="0">
            <a:latin typeface="Verdana" panose="020B0604030504040204" pitchFamily="34" charset="0"/>
            <a:ea typeface="Verdana" panose="020B0604030504040204" pitchFamily="34" charset="0"/>
            <a:cs typeface="Verdana" panose="020B0604030504040204" pitchFamily="34" charset="0"/>
          </a:endParaRPr>
        </a:p>
      </dgm:t>
    </dgm:pt>
    <dgm:pt modelId="{6AA37486-CE5A-4456-8B4F-50B1D7BC75D5}" type="parTrans" cxnId="{77804C4E-461D-4724-B5D5-41261F41E797}">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1B87C789-113D-4542-BE07-0DE76FC8707A}" type="sibTrans" cxnId="{77804C4E-461D-4724-B5D5-41261F41E797}">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8964925C-8FDE-408F-887F-15869913A2DF}">
      <dgm:prSet/>
      <dgm:spPr>
        <a:solidFill>
          <a:schemeClr val="accent1">
            <a:lumMod val="75000"/>
          </a:schemeClr>
        </a:solidFill>
      </dgm:spPr>
      <dgm:t>
        <a:bodyPr/>
        <a:lstStyle/>
        <a:p>
          <a:r>
            <a:rPr lang="es-ES" spc="-15" dirty="0" smtClean="0">
              <a:latin typeface="Verdana" panose="020B0604030504040204" pitchFamily="34" charset="0"/>
              <a:ea typeface="Verdana" panose="020B0604030504040204" pitchFamily="34" charset="0"/>
              <a:cs typeface="Verdana" panose="020B0604030504040204" pitchFamily="34" charset="0"/>
            </a:rPr>
            <a:t>Tiempo de mezclado del </a:t>
          </a:r>
          <a:r>
            <a:rPr lang="es-ES" spc="-15" dirty="0" err="1" smtClean="0">
              <a:latin typeface="Verdana" panose="020B0604030504040204" pitchFamily="34" charset="0"/>
              <a:ea typeface="Verdana" panose="020B0604030504040204" pitchFamily="34" charset="0"/>
              <a:cs typeface="Verdana" panose="020B0604030504040204" pitchFamily="34" charset="0"/>
            </a:rPr>
            <a:t>mixograma</a:t>
          </a:r>
          <a:endParaRPr lang="es-ES" spc="-15" dirty="0">
            <a:latin typeface="Verdana" panose="020B0604030504040204" pitchFamily="34" charset="0"/>
            <a:ea typeface="Verdana" panose="020B0604030504040204" pitchFamily="34" charset="0"/>
            <a:cs typeface="Verdana" panose="020B0604030504040204" pitchFamily="34" charset="0"/>
          </a:endParaRPr>
        </a:p>
      </dgm:t>
    </dgm:pt>
    <dgm:pt modelId="{E7C77003-148F-4738-A5CE-CE93BA9B7E9B}" type="parTrans" cxnId="{5886F97A-A188-45F6-9572-C7BED549912B}">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5EEFEDE7-49C0-4DEE-9305-072543DD4794}" type="sibTrans" cxnId="{5886F97A-A188-45F6-9572-C7BED549912B}">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F072F107-AB0C-42DA-B6C2-EA6DC24B6F36}">
      <dgm:prSet phldrT="[Texto]"/>
      <dgm:spPr>
        <a:solidFill>
          <a:schemeClr val="accent1">
            <a:lumMod val="75000"/>
          </a:schemeClr>
        </a:solidFill>
      </dgm:spPr>
      <dgm:t>
        <a:bodyPr/>
        <a:lstStyle/>
        <a:p>
          <a:endParaRPr lang="es-UY" dirty="0">
            <a:latin typeface="Verdana" panose="020B0604030504040204" pitchFamily="34" charset="0"/>
            <a:ea typeface="Verdana" panose="020B0604030504040204" pitchFamily="34" charset="0"/>
            <a:cs typeface="Verdana" panose="020B0604030504040204" pitchFamily="34" charset="0"/>
          </a:endParaRPr>
        </a:p>
      </dgm:t>
    </dgm:pt>
    <dgm:pt modelId="{F596B4D7-4DFA-46C3-9517-37C1A34B2155}" type="parTrans" cxnId="{0D439D38-E35C-42AD-A13F-A147B246F03E}">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A844A259-716C-4A36-86DF-21EF83ED45D0}" type="sibTrans" cxnId="{0D439D38-E35C-42AD-A13F-A147B246F03E}">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E74C3B7F-98C3-4C89-A255-26880B70E454}">
      <dgm:prSet/>
      <dgm:spPr>
        <a:solidFill>
          <a:schemeClr val="accent1">
            <a:lumMod val="75000"/>
          </a:schemeClr>
        </a:solidFill>
      </dgm:spPr>
      <dgm:t>
        <a:bodyPr/>
        <a:lstStyle/>
        <a:p>
          <a:endParaRPr lang="es-ES" spc="-15" dirty="0" smtClean="0">
            <a:latin typeface="Verdana" panose="020B0604030504040204" pitchFamily="34" charset="0"/>
            <a:ea typeface="Verdana" panose="020B0604030504040204" pitchFamily="34" charset="0"/>
            <a:cs typeface="Verdana" panose="020B0604030504040204" pitchFamily="34" charset="0"/>
          </a:endParaRPr>
        </a:p>
      </dgm:t>
    </dgm:pt>
    <dgm:pt modelId="{55623260-FA8B-4302-B7F0-EEC6617800C4}" type="parTrans" cxnId="{CE28CA39-033A-45AB-A2AB-DAFBD1C145F6}">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37A53C49-9A31-4A9D-93B3-66A27C19CD7B}" type="sibTrans" cxnId="{CE28CA39-033A-45AB-A2AB-DAFBD1C145F6}">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7CA0C297-C26B-40C6-AFD4-EFA248A9FEA5}">
      <dgm:prSet/>
      <dgm:spPr>
        <a:solidFill>
          <a:schemeClr val="accent1">
            <a:lumMod val="75000"/>
          </a:schemeClr>
        </a:solidFill>
      </dgm:spPr>
      <dgm:t>
        <a:bodyPr/>
        <a:lstStyle/>
        <a:p>
          <a:endParaRPr lang="es-ES" spc="-15" dirty="0">
            <a:latin typeface="Verdana" panose="020B0604030504040204" pitchFamily="34" charset="0"/>
            <a:ea typeface="Verdana" panose="020B0604030504040204" pitchFamily="34" charset="0"/>
            <a:cs typeface="Verdana" panose="020B0604030504040204" pitchFamily="34" charset="0"/>
          </a:endParaRPr>
        </a:p>
      </dgm:t>
    </dgm:pt>
    <dgm:pt modelId="{A3922C48-7FA2-4FDC-94CE-533CB6F9546F}" type="parTrans" cxnId="{9C5C9D37-0D55-4C16-968A-E03DB1CC2D89}">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A2342E4C-FBEE-4449-AA8E-6C95A694CE51}" type="sibTrans" cxnId="{9C5C9D37-0D55-4C16-968A-E03DB1CC2D89}">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DE89DFA2-49A7-4459-83C3-16EA8D8C73D0}">
      <dgm:prSet/>
      <dgm:spPr>
        <a:solidFill>
          <a:schemeClr val="accent6"/>
        </a:solidFill>
      </dgm:spPr>
      <dgm:t>
        <a:bodyPr/>
        <a:lstStyle/>
        <a:p>
          <a:endParaRPr lang="es-ES" spc="-15" dirty="0" smtClean="0">
            <a:latin typeface="Verdana" panose="020B0604030504040204" pitchFamily="34" charset="0"/>
            <a:ea typeface="Verdana" panose="020B0604030504040204" pitchFamily="34" charset="0"/>
            <a:cs typeface="Verdana" panose="020B0604030504040204" pitchFamily="34" charset="0"/>
          </a:endParaRPr>
        </a:p>
      </dgm:t>
    </dgm:pt>
    <dgm:pt modelId="{FE66ACAC-4D82-472A-9BA6-F91E1F59C235}" type="parTrans" cxnId="{B6E022CD-C450-4E91-8BC8-B7046B12273F}">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3358AABE-EC28-4981-9412-45B707BAE373}" type="sibTrans" cxnId="{B6E022CD-C450-4E91-8BC8-B7046B12273F}">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AAA1C7AD-FD13-46A2-953E-FF7D27726FD7}">
      <dgm:prSet/>
      <dgm:spPr>
        <a:solidFill>
          <a:schemeClr val="accent6"/>
        </a:solidFill>
      </dgm:spPr>
      <dgm:t>
        <a:bodyPr/>
        <a:lstStyle/>
        <a:p>
          <a:endParaRPr lang="es-ES" spc="-15" dirty="0" smtClean="0">
            <a:latin typeface="Verdana" panose="020B0604030504040204" pitchFamily="34" charset="0"/>
            <a:ea typeface="Verdana" panose="020B0604030504040204" pitchFamily="34" charset="0"/>
            <a:cs typeface="Verdana" panose="020B0604030504040204" pitchFamily="34" charset="0"/>
          </a:endParaRPr>
        </a:p>
      </dgm:t>
    </dgm:pt>
    <dgm:pt modelId="{4E719D41-4F83-42E5-9FAA-504833449029}" type="parTrans" cxnId="{9AE06996-AD7F-4643-AA39-5CFD883AE96F}">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FA58FE3F-CFD1-43FD-8CAA-958E962289CD}" type="sibTrans" cxnId="{9AE06996-AD7F-4643-AA39-5CFD883AE96F}">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F333C9AD-F2BE-492E-A8D2-3E3647548CBB}">
      <dgm:prSet/>
      <dgm:spPr>
        <a:solidFill>
          <a:schemeClr val="accent6"/>
        </a:solidFill>
      </dgm:spPr>
      <dgm:t>
        <a:bodyPr/>
        <a:lstStyle/>
        <a:p>
          <a:endParaRPr lang="es-ES" spc="-15" dirty="0" smtClean="0">
            <a:latin typeface="Verdana" panose="020B0604030504040204" pitchFamily="34" charset="0"/>
            <a:ea typeface="Verdana" panose="020B0604030504040204" pitchFamily="34" charset="0"/>
            <a:cs typeface="Verdana" panose="020B0604030504040204" pitchFamily="34" charset="0"/>
          </a:endParaRPr>
        </a:p>
      </dgm:t>
    </dgm:pt>
    <dgm:pt modelId="{B0C1F44C-EC3B-41F9-B86B-B78B351FFC53}" type="parTrans" cxnId="{CA04D0C9-DD5F-45C9-BD34-124F65A4C6A0}">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83B95331-E9AC-43F5-9C26-90B1C7DA04B0}" type="sibTrans" cxnId="{CA04D0C9-DD5F-45C9-BD34-124F65A4C6A0}">
      <dgm:prSet/>
      <dgm:spPr/>
      <dgm:t>
        <a:bodyPr/>
        <a:lstStyle/>
        <a:p>
          <a:endParaRPr lang="es-UY">
            <a:latin typeface="Verdana" panose="020B0604030504040204" pitchFamily="34" charset="0"/>
            <a:ea typeface="Verdana" panose="020B0604030504040204" pitchFamily="34" charset="0"/>
            <a:cs typeface="Verdana" panose="020B0604030504040204" pitchFamily="34" charset="0"/>
          </a:endParaRPr>
        </a:p>
      </dgm:t>
    </dgm:pt>
    <dgm:pt modelId="{75C5DBB4-6956-4154-B778-9E9EC8521E3D}" type="pres">
      <dgm:prSet presAssocID="{E15B18BF-0DEB-4E44-A5E7-75636EAD71A8}" presName="linearFlow" presStyleCnt="0">
        <dgm:presLayoutVars>
          <dgm:dir/>
          <dgm:animLvl val="lvl"/>
          <dgm:resizeHandles/>
        </dgm:presLayoutVars>
      </dgm:prSet>
      <dgm:spPr/>
      <dgm:t>
        <a:bodyPr/>
        <a:lstStyle/>
        <a:p>
          <a:endParaRPr lang="es-UY"/>
        </a:p>
      </dgm:t>
    </dgm:pt>
    <dgm:pt modelId="{6E815CF2-7517-4836-9DAE-74CDA162BA0B}" type="pres">
      <dgm:prSet presAssocID="{30A21BD9-E557-491F-8218-F8E19BD1EE8F}" presName="compositeNode" presStyleCnt="0">
        <dgm:presLayoutVars>
          <dgm:bulletEnabled val="1"/>
        </dgm:presLayoutVars>
      </dgm:prSet>
      <dgm:spPr/>
      <dgm:t>
        <a:bodyPr/>
        <a:lstStyle/>
        <a:p>
          <a:endParaRPr lang="es-ES"/>
        </a:p>
      </dgm:t>
    </dgm:pt>
    <dgm:pt modelId="{61BD21A8-7004-40C2-AA1B-C2EF185E17F8}" type="pres">
      <dgm:prSet presAssocID="{30A21BD9-E557-491F-8218-F8E19BD1EE8F}" presName="image" presStyleLbl="fgImgPlace1" presStyleIdx="0" presStyleCnt="2"/>
      <dgm:spPr>
        <a:blipFill rotWithShape="1">
          <a:blip xmlns:r="http://schemas.openxmlformats.org/officeDocument/2006/relationships" r:embed="rId1"/>
          <a:stretch>
            <a:fillRect/>
          </a:stretch>
        </a:blipFill>
      </dgm:spPr>
      <dgm:t>
        <a:bodyPr/>
        <a:lstStyle/>
        <a:p>
          <a:endParaRPr lang="es-ES"/>
        </a:p>
      </dgm:t>
    </dgm:pt>
    <dgm:pt modelId="{D60A9717-29A4-4544-B6C4-7C4F64FAB6F8}" type="pres">
      <dgm:prSet presAssocID="{30A21BD9-E557-491F-8218-F8E19BD1EE8F}" presName="childNode" presStyleLbl="node1" presStyleIdx="0" presStyleCnt="2">
        <dgm:presLayoutVars>
          <dgm:bulletEnabled val="1"/>
        </dgm:presLayoutVars>
      </dgm:prSet>
      <dgm:spPr/>
      <dgm:t>
        <a:bodyPr/>
        <a:lstStyle/>
        <a:p>
          <a:endParaRPr lang="es-UY"/>
        </a:p>
      </dgm:t>
    </dgm:pt>
    <dgm:pt modelId="{292F4D44-6404-42B8-AB45-9D49E8EA8348}" type="pres">
      <dgm:prSet presAssocID="{30A21BD9-E557-491F-8218-F8E19BD1EE8F}" presName="parentNode" presStyleLbl="revTx" presStyleIdx="0" presStyleCnt="2">
        <dgm:presLayoutVars>
          <dgm:chMax val="0"/>
          <dgm:bulletEnabled val="1"/>
        </dgm:presLayoutVars>
      </dgm:prSet>
      <dgm:spPr/>
      <dgm:t>
        <a:bodyPr/>
        <a:lstStyle/>
        <a:p>
          <a:endParaRPr lang="es-UY"/>
        </a:p>
      </dgm:t>
    </dgm:pt>
    <dgm:pt modelId="{EE3ACC35-FAA7-40D8-93C2-45DD993579C8}" type="pres">
      <dgm:prSet presAssocID="{871738A4-8925-4D0A-9D31-9310731D4F93}" presName="sibTrans" presStyleCnt="0"/>
      <dgm:spPr/>
      <dgm:t>
        <a:bodyPr/>
        <a:lstStyle/>
        <a:p>
          <a:endParaRPr lang="es-ES"/>
        </a:p>
      </dgm:t>
    </dgm:pt>
    <dgm:pt modelId="{42B0B52D-9B39-44DB-9817-094CCF179D39}" type="pres">
      <dgm:prSet presAssocID="{4D1FA4F7-06CB-414E-B8B6-367C6232FD38}" presName="compositeNode" presStyleCnt="0">
        <dgm:presLayoutVars>
          <dgm:bulletEnabled val="1"/>
        </dgm:presLayoutVars>
      </dgm:prSet>
      <dgm:spPr/>
      <dgm:t>
        <a:bodyPr/>
        <a:lstStyle/>
        <a:p>
          <a:endParaRPr lang="es-ES"/>
        </a:p>
      </dgm:t>
    </dgm:pt>
    <dgm:pt modelId="{11C7126E-1292-498A-BD69-9EB4A9B2840D}" type="pres">
      <dgm:prSet presAssocID="{4D1FA4F7-06CB-414E-B8B6-367C6232FD38}" presName="image" presStyleLbl="fgImgPlace1" presStyleIdx="1" presStyleCnt="2"/>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4000" b="-4000"/>
          </a:stretch>
        </a:blipFill>
      </dgm:spPr>
      <dgm:t>
        <a:bodyPr/>
        <a:lstStyle/>
        <a:p>
          <a:endParaRPr lang="es-UY"/>
        </a:p>
      </dgm:t>
    </dgm:pt>
    <dgm:pt modelId="{83BA8D5E-8414-4023-A351-0D294C9DDAE4}" type="pres">
      <dgm:prSet presAssocID="{4D1FA4F7-06CB-414E-B8B6-367C6232FD38}" presName="childNode" presStyleLbl="node1" presStyleIdx="1" presStyleCnt="2">
        <dgm:presLayoutVars>
          <dgm:bulletEnabled val="1"/>
        </dgm:presLayoutVars>
      </dgm:prSet>
      <dgm:spPr/>
      <dgm:t>
        <a:bodyPr/>
        <a:lstStyle/>
        <a:p>
          <a:endParaRPr lang="es-UY"/>
        </a:p>
      </dgm:t>
    </dgm:pt>
    <dgm:pt modelId="{4209C91D-C7E7-43C7-85BE-9C0413239345}" type="pres">
      <dgm:prSet presAssocID="{4D1FA4F7-06CB-414E-B8B6-367C6232FD38}" presName="parentNode" presStyleLbl="revTx" presStyleIdx="1" presStyleCnt="2">
        <dgm:presLayoutVars>
          <dgm:chMax val="0"/>
          <dgm:bulletEnabled val="1"/>
        </dgm:presLayoutVars>
      </dgm:prSet>
      <dgm:spPr/>
      <dgm:t>
        <a:bodyPr/>
        <a:lstStyle/>
        <a:p>
          <a:endParaRPr lang="es-UY"/>
        </a:p>
      </dgm:t>
    </dgm:pt>
  </dgm:ptLst>
  <dgm:cxnLst>
    <dgm:cxn modelId="{03DE927E-D074-4958-A11D-1552BB12D401}" srcId="{E15B18BF-0DEB-4E44-A5E7-75636EAD71A8}" destId="{30A21BD9-E557-491F-8218-F8E19BD1EE8F}" srcOrd="0" destOrd="0" parTransId="{90B850BE-A997-4751-888F-2F471BBDD136}" sibTransId="{871738A4-8925-4D0A-9D31-9310731D4F93}"/>
    <dgm:cxn modelId="{04075D9A-ACAC-4DEB-B431-05CF071CD3E0}" type="presOf" srcId="{E74C3B7F-98C3-4C89-A255-26880B70E454}" destId="{83BA8D5E-8414-4023-A351-0D294C9DDAE4}" srcOrd="0" destOrd="3" presId="urn:microsoft.com/office/officeart/2005/8/layout/hList2"/>
    <dgm:cxn modelId="{B1E2EA0E-D887-4E3F-99F2-8416471D8812}" type="presOf" srcId="{3AA74A73-9A22-4971-BB21-19409BE16F1C}" destId="{83BA8D5E-8414-4023-A351-0D294C9DDAE4}" srcOrd="0" destOrd="2" presId="urn:microsoft.com/office/officeart/2005/8/layout/hList2"/>
    <dgm:cxn modelId="{5886F97A-A188-45F6-9572-C7BED549912B}" srcId="{4D1FA4F7-06CB-414E-B8B6-367C6232FD38}" destId="{8964925C-8FDE-408F-887F-15869913A2DF}" srcOrd="6" destOrd="0" parTransId="{E7C77003-148F-4738-A5CE-CE93BA9B7E9B}" sibTransId="{5EEFEDE7-49C0-4DEE-9305-072543DD4794}"/>
    <dgm:cxn modelId="{CE28CA39-033A-45AB-A2AB-DAFBD1C145F6}" srcId="{4D1FA4F7-06CB-414E-B8B6-367C6232FD38}" destId="{E74C3B7F-98C3-4C89-A255-26880B70E454}" srcOrd="3" destOrd="0" parTransId="{55623260-FA8B-4302-B7F0-EEC6617800C4}" sibTransId="{37A53C49-9A31-4A9D-93B3-66A27C19CD7B}"/>
    <dgm:cxn modelId="{0F10288D-1E99-4043-A3E6-D61CC8E67D15}" type="presOf" srcId="{D17372F6-2FD8-4F4C-8A0F-095FEB5312D8}" destId="{D60A9717-29A4-4544-B6C4-7C4F64FAB6F8}" srcOrd="0" destOrd="4" presId="urn:microsoft.com/office/officeart/2005/8/layout/hList2"/>
    <dgm:cxn modelId="{9C5C9D37-0D55-4C16-968A-E03DB1CC2D89}" srcId="{4D1FA4F7-06CB-414E-B8B6-367C6232FD38}" destId="{7CA0C297-C26B-40C6-AFD4-EFA248A9FEA5}" srcOrd="5" destOrd="0" parTransId="{A3922C48-7FA2-4FDC-94CE-533CB6F9546F}" sibTransId="{A2342E4C-FBEE-4449-AA8E-6C95A694CE51}"/>
    <dgm:cxn modelId="{21F2B44B-9B1C-4064-83B0-80B8C39A7013}" type="presOf" srcId="{E15B18BF-0DEB-4E44-A5E7-75636EAD71A8}" destId="{75C5DBB4-6956-4154-B778-9E9EC8521E3D}" srcOrd="0" destOrd="0" presId="urn:microsoft.com/office/officeart/2005/8/layout/hList2"/>
    <dgm:cxn modelId="{84AEB568-54CD-42B7-95EE-0B13866B657B}" srcId="{30A21BD9-E557-491F-8218-F8E19BD1EE8F}" destId="{D17372F6-2FD8-4F4C-8A0F-095FEB5312D8}" srcOrd="4" destOrd="0" parTransId="{8B0D9531-F968-4EE9-A819-2E176DA0D039}" sibTransId="{3C594A07-5192-4EC2-A451-AF3C86BFE1B3}"/>
    <dgm:cxn modelId="{7BCF5380-41CD-40DA-89D8-32362A523D19}" type="presOf" srcId="{1E3F1F68-A0AB-4A1C-A3C9-DB5F4DAB9689}" destId="{D60A9717-29A4-4544-B6C4-7C4F64FAB6F8}" srcOrd="0" destOrd="0" presId="urn:microsoft.com/office/officeart/2005/8/layout/hList2"/>
    <dgm:cxn modelId="{DCD40F27-DFAA-43D4-9D5C-74B606BB6D46}" srcId="{30A21BD9-E557-491F-8218-F8E19BD1EE8F}" destId="{8A5FF20C-BAB5-4DC5-BDB0-763AC05EDE58}" srcOrd="6" destOrd="0" parTransId="{397DC915-B369-41BE-B9DF-CC654AFD6FE5}" sibTransId="{AACFBD41-C31F-4AA4-82C2-21DA2126620A}"/>
    <dgm:cxn modelId="{0D439D38-E35C-42AD-A13F-A147B246F03E}" srcId="{4D1FA4F7-06CB-414E-B8B6-367C6232FD38}" destId="{F072F107-AB0C-42DA-B6C2-EA6DC24B6F36}" srcOrd="1" destOrd="0" parTransId="{F596B4D7-4DFA-46C3-9517-37C1A34B2155}" sibTransId="{A844A259-716C-4A36-86DF-21EF83ED45D0}"/>
    <dgm:cxn modelId="{9158C659-249E-47D0-A5D6-40B579D06634}" type="presOf" srcId="{AAA1C7AD-FD13-46A2-953E-FF7D27726FD7}" destId="{D60A9717-29A4-4544-B6C4-7C4F64FAB6F8}" srcOrd="0" destOrd="3" presId="urn:microsoft.com/office/officeart/2005/8/layout/hList2"/>
    <dgm:cxn modelId="{3DF0B9A5-63D9-453D-862F-CB45FD6E32FD}" type="presOf" srcId="{F072F107-AB0C-42DA-B6C2-EA6DC24B6F36}" destId="{83BA8D5E-8414-4023-A351-0D294C9DDAE4}" srcOrd="0" destOrd="1" presId="urn:microsoft.com/office/officeart/2005/8/layout/hList2"/>
    <dgm:cxn modelId="{B23E8890-CA58-4AC9-8296-17ECC3C8CA3E}" type="presOf" srcId="{8A5FF20C-BAB5-4DC5-BDB0-763AC05EDE58}" destId="{D60A9717-29A4-4544-B6C4-7C4F64FAB6F8}" srcOrd="0" destOrd="6" presId="urn:microsoft.com/office/officeart/2005/8/layout/hList2"/>
    <dgm:cxn modelId="{685D2C40-29CF-4F69-B846-5F43E6A33F34}" srcId="{E15B18BF-0DEB-4E44-A5E7-75636EAD71A8}" destId="{4D1FA4F7-06CB-414E-B8B6-367C6232FD38}" srcOrd="1" destOrd="0" parTransId="{EAA8499B-F529-480A-8C1F-EAACE79958B9}" sibTransId="{6975E8D6-1CD8-4CF5-8163-5897F9AA340A}"/>
    <dgm:cxn modelId="{5C5386BD-169B-4C2E-B900-918A07DC8377}" type="presOf" srcId="{DE89DFA2-49A7-4459-83C3-16EA8D8C73D0}" destId="{D60A9717-29A4-4544-B6C4-7C4F64FAB6F8}" srcOrd="0" destOrd="1" presId="urn:microsoft.com/office/officeart/2005/8/layout/hList2"/>
    <dgm:cxn modelId="{B30B1FD7-7D38-44C0-A3BF-109EA14286A1}" type="presOf" srcId="{30A21BD9-E557-491F-8218-F8E19BD1EE8F}" destId="{292F4D44-6404-42B8-AB45-9D49E8EA8348}" srcOrd="0" destOrd="0" presId="urn:microsoft.com/office/officeart/2005/8/layout/hList2"/>
    <dgm:cxn modelId="{17489D30-DBEA-43B0-AD90-C63FEB35AA17}" srcId="{4D1FA4F7-06CB-414E-B8B6-367C6232FD38}" destId="{3AA74A73-9A22-4971-BB21-19409BE16F1C}" srcOrd="2" destOrd="0" parTransId="{F8041218-763C-4C0F-9CBE-079BC4F82404}" sibTransId="{90074665-36DA-48E8-99D3-4350A977F38F}"/>
    <dgm:cxn modelId="{EDCED1C0-E8A0-4942-974D-04EBAE89C222}" type="presOf" srcId="{51C496B7-E1B8-4C0B-8B29-6EA1A6075304}" destId="{83BA8D5E-8414-4023-A351-0D294C9DDAE4}" srcOrd="0" destOrd="0" presId="urn:microsoft.com/office/officeart/2005/8/layout/hList2"/>
    <dgm:cxn modelId="{B6E022CD-C450-4E91-8BC8-B7046B12273F}" srcId="{30A21BD9-E557-491F-8218-F8E19BD1EE8F}" destId="{DE89DFA2-49A7-4459-83C3-16EA8D8C73D0}" srcOrd="1" destOrd="0" parTransId="{FE66ACAC-4D82-472A-9BA6-F91E1F59C235}" sibTransId="{3358AABE-EC28-4981-9412-45B707BAE373}"/>
    <dgm:cxn modelId="{FBE7022E-3C53-4CB5-B150-6BF9468C3AB2}" type="presOf" srcId="{8964925C-8FDE-408F-887F-15869913A2DF}" destId="{83BA8D5E-8414-4023-A351-0D294C9DDAE4}" srcOrd="0" destOrd="6" presId="urn:microsoft.com/office/officeart/2005/8/layout/hList2"/>
    <dgm:cxn modelId="{77804C4E-461D-4724-B5D5-41261F41E797}" srcId="{4D1FA4F7-06CB-414E-B8B6-367C6232FD38}" destId="{45A17948-74A5-420A-B5C1-5B7B1A2F9802}" srcOrd="4" destOrd="0" parTransId="{6AA37486-CE5A-4456-8B4F-50B1D7BC75D5}" sibTransId="{1B87C789-113D-4542-BE07-0DE76FC8707A}"/>
    <dgm:cxn modelId="{AAF11D0A-8174-4E01-AC1D-67FD198F1498}" type="presOf" srcId="{F333C9AD-F2BE-492E-A8D2-3E3647548CBB}" destId="{D60A9717-29A4-4544-B6C4-7C4F64FAB6F8}" srcOrd="0" destOrd="5" presId="urn:microsoft.com/office/officeart/2005/8/layout/hList2"/>
    <dgm:cxn modelId="{B03A1801-AEC7-4153-8074-C92F3D29532E}" srcId="{30A21BD9-E557-491F-8218-F8E19BD1EE8F}" destId="{1E3F1F68-A0AB-4A1C-A3C9-DB5F4DAB9689}" srcOrd="0" destOrd="0" parTransId="{4BEA2A46-BB23-40C4-B5CD-451E98F2F235}" sibTransId="{5CD132BE-623A-45F7-8E6E-606C71BFBFA6}"/>
    <dgm:cxn modelId="{B4ECC0B3-0925-4878-BE4D-F1F78A569A1F}" srcId="{4D1FA4F7-06CB-414E-B8B6-367C6232FD38}" destId="{51C496B7-E1B8-4C0B-8B29-6EA1A6075304}" srcOrd="0" destOrd="0" parTransId="{476B9CC6-6170-43E3-8F51-393809F5802D}" sibTransId="{AF700AA8-D3AB-47AA-A92B-98534E168ADD}"/>
    <dgm:cxn modelId="{5970BA81-1DDB-4230-82D6-9D6337980C4E}" type="presOf" srcId="{45A17948-74A5-420A-B5C1-5B7B1A2F9802}" destId="{83BA8D5E-8414-4023-A351-0D294C9DDAE4}" srcOrd="0" destOrd="4" presId="urn:microsoft.com/office/officeart/2005/8/layout/hList2"/>
    <dgm:cxn modelId="{92BA9E06-5117-4033-827A-4F53A6F87217}" type="presOf" srcId="{7CA0C297-C26B-40C6-AFD4-EFA248A9FEA5}" destId="{83BA8D5E-8414-4023-A351-0D294C9DDAE4}" srcOrd="0" destOrd="5" presId="urn:microsoft.com/office/officeart/2005/8/layout/hList2"/>
    <dgm:cxn modelId="{BE6F8AF6-7925-418B-85E0-B6A0E5E5BE71}" type="presOf" srcId="{4D1FA4F7-06CB-414E-B8B6-367C6232FD38}" destId="{4209C91D-C7E7-43C7-85BE-9C0413239345}" srcOrd="0" destOrd="0" presId="urn:microsoft.com/office/officeart/2005/8/layout/hList2"/>
    <dgm:cxn modelId="{9AE06996-AD7F-4643-AA39-5CFD883AE96F}" srcId="{30A21BD9-E557-491F-8218-F8E19BD1EE8F}" destId="{AAA1C7AD-FD13-46A2-953E-FF7D27726FD7}" srcOrd="3" destOrd="0" parTransId="{4E719D41-4F83-42E5-9FAA-504833449029}" sibTransId="{FA58FE3F-CFD1-43FD-8CAA-958E962289CD}"/>
    <dgm:cxn modelId="{C2507FE4-0531-450F-A605-D6DF5BBBD693}" type="presOf" srcId="{7C3A88D7-A6B0-49C0-8FBE-69AB788664D3}" destId="{D60A9717-29A4-4544-B6C4-7C4F64FAB6F8}" srcOrd="0" destOrd="2" presId="urn:microsoft.com/office/officeart/2005/8/layout/hList2"/>
    <dgm:cxn modelId="{723B1193-4061-4956-9BAF-CA16166C851F}" srcId="{30A21BD9-E557-491F-8218-F8E19BD1EE8F}" destId="{7C3A88D7-A6B0-49C0-8FBE-69AB788664D3}" srcOrd="2" destOrd="0" parTransId="{DDB6BBEA-8E97-4562-9D95-1E5D8BAF90D4}" sibTransId="{B6C23BBA-2791-4193-B409-F167A15CF7D8}"/>
    <dgm:cxn modelId="{CA04D0C9-DD5F-45C9-BD34-124F65A4C6A0}" srcId="{30A21BD9-E557-491F-8218-F8E19BD1EE8F}" destId="{F333C9AD-F2BE-492E-A8D2-3E3647548CBB}" srcOrd="5" destOrd="0" parTransId="{B0C1F44C-EC3B-41F9-B86B-B78B351FFC53}" sibTransId="{83B95331-E9AC-43F5-9C26-90B1C7DA04B0}"/>
    <dgm:cxn modelId="{6A5A9BC9-BC4C-4B6B-A51E-076AD3A05A7B}" type="presParOf" srcId="{75C5DBB4-6956-4154-B778-9E9EC8521E3D}" destId="{6E815CF2-7517-4836-9DAE-74CDA162BA0B}" srcOrd="0" destOrd="0" presId="urn:microsoft.com/office/officeart/2005/8/layout/hList2"/>
    <dgm:cxn modelId="{608DE710-CF2D-479D-887A-48C2C318F1A6}" type="presParOf" srcId="{6E815CF2-7517-4836-9DAE-74CDA162BA0B}" destId="{61BD21A8-7004-40C2-AA1B-C2EF185E17F8}" srcOrd="0" destOrd="0" presId="urn:microsoft.com/office/officeart/2005/8/layout/hList2"/>
    <dgm:cxn modelId="{6C3476B8-544C-4B63-926A-2417130EDFD1}" type="presParOf" srcId="{6E815CF2-7517-4836-9DAE-74CDA162BA0B}" destId="{D60A9717-29A4-4544-B6C4-7C4F64FAB6F8}" srcOrd="1" destOrd="0" presId="urn:microsoft.com/office/officeart/2005/8/layout/hList2"/>
    <dgm:cxn modelId="{F2CB5D78-0FD0-4B52-B7B7-8A75A9F5161C}" type="presParOf" srcId="{6E815CF2-7517-4836-9DAE-74CDA162BA0B}" destId="{292F4D44-6404-42B8-AB45-9D49E8EA8348}" srcOrd="2" destOrd="0" presId="urn:microsoft.com/office/officeart/2005/8/layout/hList2"/>
    <dgm:cxn modelId="{AB05BC0E-EAB2-4CF5-94AB-D3E1FA36BC40}" type="presParOf" srcId="{75C5DBB4-6956-4154-B778-9E9EC8521E3D}" destId="{EE3ACC35-FAA7-40D8-93C2-45DD993579C8}" srcOrd="1" destOrd="0" presId="urn:microsoft.com/office/officeart/2005/8/layout/hList2"/>
    <dgm:cxn modelId="{671142C5-16EE-4E36-949A-B5CCBB9D0EED}" type="presParOf" srcId="{75C5DBB4-6956-4154-B778-9E9EC8521E3D}" destId="{42B0B52D-9B39-44DB-9817-094CCF179D39}" srcOrd="2" destOrd="0" presId="urn:microsoft.com/office/officeart/2005/8/layout/hList2"/>
    <dgm:cxn modelId="{F8A262CB-C980-4679-A143-A2310B5F8AE4}" type="presParOf" srcId="{42B0B52D-9B39-44DB-9817-094CCF179D39}" destId="{11C7126E-1292-498A-BD69-9EB4A9B2840D}" srcOrd="0" destOrd="0" presId="urn:microsoft.com/office/officeart/2005/8/layout/hList2"/>
    <dgm:cxn modelId="{0238E6D3-3FCE-40DD-BB93-1300B21AA35E}" type="presParOf" srcId="{42B0B52D-9B39-44DB-9817-094CCF179D39}" destId="{83BA8D5E-8414-4023-A351-0D294C9DDAE4}" srcOrd="1" destOrd="0" presId="urn:microsoft.com/office/officeart/2005/8/layout/hList2"/>
    <dgm:cxn modelId="{EFCC57E9-8A2C-4192-963D-2A0F20836AAE}" type="presParOf" srcId="{42B0B52D-9B39-44DB-9817-094CCF179D39}" destId="{4209C91D-C7E7-43C7-85BE-9C0413239345}" srcOrd="2" destOrd="0" presId="urn:microsoft.com/office/officeart/2005/8/layout/h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2F4D44-6404-42B8-AB45-9D49E8EA8348}">
      <dsp:nvSpPr>
        <dsp:cNvPr id="0" name=""/>
        <dsp:cNvSpPr/>
      </dsp:nvSpPr>
      <dsp:spPr>
        <a:xfrm rot="16200000">
          <a:off x="-1946615" y="2780977"/>
          <a:ext cx="4259580" cy="315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78240" bIns="0" numCol="1" spcCol="1270" anchor="t" anchorCtr="0">
          <a:noAutofit/>
        </a:bodyPr>
        <a:lstStyle/>
        <a:p>
          <a:pPr lvl="0" algn="r" defTabSz="977900">
            <a:lnSpc>
              <a:spcPct val="90000"/>
            </a:lnSpc>
            <a:spcBef>
              <a:spcPct val="0"/>
            </a:spcBef>
            <a:spcAft>
              <a:spcPct val="35000"/>
            </a:spcAft>
          </a:pPr>
          <a:r>
            <a:rPr lang="en-US" sz="2200" kern="1200" dirty="0" err="1" smtClean="0">
              <a:latin typeface="Verdana" panose="020B0604030504040204" pitchFamily="34" charset="0"/>
              <a:ea typeface="Verdana" panose="020B0604030504040204" pitchFamily="34" charset="0"/>
              <a:cs typeface="Verdana" panose="020B0604030504040204" pitchFamily="34" charset="0"/>
            </a:rPr>
            <a:t>Grupo</a:t>
          </a:r>
          <a:r>
            <a:rPr lang="en-US" sz="2200" kern="1200" dirty="0" smtClean="0">
              <a:latin typeface="Verdana" panose="020B0604030504040204" pitchFamily="34" charset="0"/>
              <a:ea typeface="Verdana" panose="020B0604030504040204" pitchFamily="34" charset="0"/>
              <a:cs typeface="Verdana" panose="020B0604030504040204" pitchFamily="34" charset="0"/>
            </a:rPr>
            <a:t> 1</a:t>
          </a:r>
          <a:endParaRPr lang="es-UY" sz="2200" kern="1200" dirty="0">
            <a:latin typeface="Verdana" panose="020B0604030504040204" pitchFamily="34" charset="0"/>
            <a:ea typeface="Verdana" panose="020B0604030504040204" pitchFamily="34" charset="0"/>
            <a:cs typeface="Verdana" panose="020B0604030504040204" pitchFamily="34" charset="0"/>
          </a:endParaRPr>
        </a:p>
      </dsp:txBody>
      <dsp:txXfrm>
        <a:off x="-1946615" y="2780977"/>
        <a:ext cx="4259580" cy="315484"/>
      </dsp:txXfrm>
    </dsp:sp>
    <dsp:sp modelId="{D60A9717-29A4-4544-B6C4-7C4F64FAB6F8}">
      <dsp:nvSpPr>
        <dsp:cNvPr id="0" name=""/>
        <dsp:cNvSpPr/>
      </dsp:nvSpPr>
      <dsp:spPr>
        <a:xfrm>
          <a:off x="340916" y="808929"/>
          <a:ext cx="1571447" cy="4259580"/>
        </a:xfrm>
        <a:prstGeom prst="rect">
          <a:avLst/>
        </a:prstGeom>
        <a:solidFill>
          <a:schemeClr val="accent6"/>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278240" rIns="120904" bIns="120904" numCol="1" spcCol="1270" anchor="t" anchorCtr="0">
          <a:noAutofit/>
        </a:bodyPr>
        <a:lstStyle/>
        <a:p>
          <a:pPr marL="114300" lvl="1" indent="-114300" algn="l" defTabSz="577850">
            <a:lnSpc>
              <a:spcPct val="90000"/>
            </a:lnSpc>
            <a:spcBef>
              <a:spcPct val="0"/>
            </a:spcBef>
            <a:spcAft>
              <a:spcPct val="15000"/>
            </a:spcAft>
            <a:buChar char="••"/>
          </a:pPr>
          <a:r>
            <a:rPr lang="es-ES" sz="1300" kern="1200" spc="-15" dirty="0" smtClean="0">
              <a:latin typeface="Verdana" panose="020B0604030504040204" pitchFamily="34" charset="0"/>
              <a:ea typeface="Verdana" panose="020B0604030504040204" pitchFamily="34" charset="0"/>
              <a:cs typeface="Verdana" panose="020B0604030504040204" pitchFamily="34" charset="0"/>
            </a:rPr>
            <a:t>Altura máxima del </a:t>
          </a:r>
          <a:r>
            <a:rPr lang="es-ES" sz="1300" kern="1200" spc="-15" dirty="0" err="1" smtClean="0">
              <a:latin typeface="Verdana" panose="020B0604030504040204" pitchFamily="34" charset="0"/>
              <a:ea typeface="Verdana" panose="020B0604030504040204" pitchFamily="34" charset="0"/>
              <a:cs typeface="Verdana" panose="020B0604030504040204" pitchFamily="34" charset="0"/>
            </a:rPr>
            <a:t>mixograma</a:t>
          </a:r>
          <a:r>
            <a:rPr lang="es-ES" sz="1300" kern="1200" spc="-15" dirty="0" smtClean="0">
              <a:latin typeface="Verdana" panose="020B0604030504040204" pitchFamily="34" charset="0"/>
              <a:ea typeface="Verdana" panose="020B0604030504040204" pitchFamily="34" charset="0"/>
              <a:cs typeface="Verdana" panose="020B0604030504040204" pitchFamily="34" charset="0"/>
            </a:rPr>
            <a:t> (HMAX)</a:t>
          </a:r>
          <a:endParaRPr lang="es-UY" sz="1300" kern="1200" dirty="0">
            <a:latin typeface="Verdana" panose="020B0604030504040204" pitchFamily="34" charset="0"/>
            <a:ea typeface="Verdana" panose="020B0604030504040204" pitchFamily="34" charset="0"/>
            <a:cs typeface="Verdana" panose="020B0604030504040204" pitchFamily="34" charset="0"/>
          </a:endParaRPr>
        </a:p>
        <a:p>
          <a:pPr marL="114300" lvl="1" indent="-114300" algn="l" defTabSz="577850">
            <a:lnSpc>
              <a:spcPct val="90000"/>
            </a:lnSpc>
            <a:spcBef>
              <a:spcPct val="0"/>
            </a:spcBef>
            <a:spcAft>
              <a:spcPct val="15000"/>
            </a:spcAft>
            <a:buChar char="••"/>
          </a:pPr>
          <a:endParaRPr lang="es-ES" sz="1300" kern="1200" spc="-15" dirty="0" smtClean="0">
            <a:latin typeface="Verdana" panose="020B0604030504040204" pitchFamily="34" charset="0"/>
            <a:ea typeface="Verdana" panose="020B0604030504040204" pitchFamily="34" charset="0"/>
            <a:cs typeface="Verdana" panose="020B0604030504040204" pitchFamily="34" charset="0"/>
          </a:endParaRPr>
        </a:p>
        <a:p>
          <a:pPr marL="114300" lvl="1" indent="-114300" algn="l" defTabSz="577850">
            <a:lnSpc>
              <a:spcPct val="90000"/>
            </a:lnSpc>
            <a:spcBef>
              <a:spcPct val="0"/>
            </a:spcBef>
            <a:spcAft>
              <a:spcPct val="15000"/>
            </a:spcAft>
            <a:buChar char="••"/>
          </a:pPr>
          <a:r>
            <a:rPr lang="es-ES" sz="1300" kern="1200" spc="-15" dirty="0" smtClean="0">
              <a:latin typeface="Verdana" panose="020B0604030504040204" pitchFamily="34" charset="0"/>
              <a:ea typeface="Verdana" panose="020B0604030504040204" pitchFamily="34" charset="0"/>
              <a:cs typeface="Verdana" panose="020B0604030504040204" pitchFamily="34" charset="0"/>
            </a:rPr>
            <a:t>peso </a:t>
          </a:r>
          <a:r>
            <a:rPr lang="es-ES" sz="1300" kern="1200" spc="-15" dirty="0" err="1" smtClean="0">
              <a:latin typeface="Verdana" panose="020B0604030504040204" pitchFamily="34" charset="0"/>
              <a:ea typeface="Verdana" panose="020B0604030504040204" pitchFamily="34" charset="0"/>
              <a:cs typeface="Verdana" panose="020B0604030504040204" pitchFamily="34" charset="0"/>
            </a:rPr>
            <a:t>hectolítrico</a:t>
          </a:r>
          <a:r>
            <a:rPr lang="es-ES" sz="1300" kern="1200" spc="-15" dirty="0" smtClean="0">
              <a:latin typeface="Verdana" panose="020B0604030504040204" pitchFamily="34" charset="0"/>
              <a:ea typeface="Verdana" panose="020B0604030504040204" pitchFamily="34" charset="0"/>
              <a:cs typeface="Verdana" panose="020B0604030504040204" pitchFamily="34" charset="0"/>
            </a:rPr>
            <a:t> (PH)</a:t>
          </a:r>
        </a:p>
        <a:p>
          <a:pPr marL="114300" lvl="1" indent="-114300" algn="l" defTabSz="577850">
            <a:lnSpc>
              <a:spcPct val="90000"/>
            </a:lnSpc>
            <a:spcBef>
              <a:spcPct val="0"/>
            </a:spcBef>
            <a:spcAft>
              <a:spcPct val="15000"/>
            </a:spcAft>
            <a:buChar char="••"/>
          </a:pPr>
          <a:endParaRPr lang="es-ES" sz="1300" kern="1200" spc="-15" dirty="0" smtClean="0">
            <a:latin typeface="Verdana" panose="020B0604030504040204" pitchFamily="34" charset="0"/>
            <a:ea typeface="Verdana" panose="020B0604030504040204" pitchFamily="34" charset="0"/>
            <a:cs typeface="Verdana" panose="020B0604030504040204" pitchFamily="34" charset="0"/>
          </a:endParaRPr>
        </a:p>
        <a:p>
          <a:pPr marL="114300" lvl="1" indent="-114300" algn="l" defTabSz="577850">
            <a:lnSpc>
              <a:spcPct val="90000"/>
            </a:lnSpc>
            <a:spcBef>
              <a:spcPct val="0"/>
            </a:spcBef>
            <a:spcAft>
              <a:spcPct val="15000"/>
            </a:spcAft>
            <a:buChar char="••"/>
          </a:pPr>
          <a:r>
            <a:rPr lang="es-ES" sz="1300" kern="1200" spc="-15" dirty="0" smtClean="0">
              <a:latin typeface="Verdana" panose="020B0604030504040204" pitchFamily="34" charset="0"/>
              <a:ea typeface="Verdana" panose="020B0604030504040204" pitchFamily="34" charset="0"/>
              <a:cs typeface="Verdana" panose="020B0604030504040204" pitchFamily="34" charset="0"/>
            </a:rPr>
            <a:t>índice de sedimentación (SDS)</a:t>
          </a:r>
        </a:p>
        <a:p>
          <a:pPr marL="114300" lvl="1" indent="-114300" algn="l" defTabSz="577850">
            <a:lnSpc>
              <a:spcPct val="90000"/>
            </a:lnSpc>
            <a:spcBef>
              <a:spcPct val="0"/>
            </a:spcBef>
            <a:spcAft>
              <a:spcPct val="15000"/>
            </a:spcAft>
            <a:buChar char="••"/>
          </a:pPr>
          <a:endParaRPr lang="es-ES" sz="1300" kern="1200" spc="-15" dirty="0" smtClean="0">
            <a:latin typeface="Verdana" panose="020B0604030504040204" pitchFamily="34" charset="0"/>
            <a:ea typeface="Verdana" panose="020B0604030504040204" pitchFamily="34" charset="0"/>
            <a:cs typeface="Verdana" panose="020B0604030504040204" pitchFamily="34" charset="0"/>
          </a:endParaRPr>
        </a:p>
        <a:p>
          <a:pPr marL="114300" lvl="1" indent="-114300" algn="l" defTabSz="577850">
            <a:lnSpc>
              <a:spcPct val="90000"/>
            </a:lnSpc>
            <a:spcBef>
              <a:spcPct val="0"/>
            </a:spcBef>
            <a:spcAft>
              <a:spcPct val="15000"/>
            </a:spcAft>
            <a:buChar char="••"/>
          </a:pPr>
          <a:r>
            <a:rPr lang="es-ES" sz="1300" kern="1200" spc="-15" dirty="0" smtClean="0">
              <a:latin typeface="Verdana" panose="020B0604030504040204" pitchFamily="34" charset="0"/>
              <a:ea typeface="Verdana" panose="020B0604030504040204" pitchFamily="34" charset="0"/>
              <a:cs typeface="Verdana" panose="020B0604030504040204" pitchFamily="34" charset="0"/>
            </a:rPr>
            <a:t>parámetro W del </a:t>
          </a:r>
          <a:r>
            <a:rPr lang="es-ES" sz="1300" kern="1200" spc="-15" dirty="0" err="1" smtClean="0">
              <a:latin typeface="Verdana" panose="020B0604030504040204" pitchFamily="34" charset="0"/>
              <a:ea typeface="Verdana" panose="020B0604030504040204" pitchFamily="34" charset="0"/>
              <a:cs typeface="Verdana" panose="020B0604030504040204" pitchFamily="34" charset="0"/>
            </a:rPr>
            <a:t>alveograma</a:t>
          </a:r>
          <a:r>
            <a:rPr lang="es-ES" sz="1300" kern="1200" spc="-15" dirty="0" smtClean="0">
              <a:latin typeface="Verdana" panose="020B0604030504040204" pitchFamily="34" charset="0"/>
              <a:ea typeface="Verdana" panose="020B0604030504040204" pitchFamily="34" charset="0"/>
              <a:cs typeface="Verdana" panose="020B0604030504040204" pitchFamily="34" charset="0"/>
            </a:rPr>
            <a:t> </a:t>
          </a:r>
        </a:p>
      </dsp:txBody>
      <dsp:txXfrm>
        <a:off x="340916" y="808929"/>
        <a:ext cx="1571447" cy="4259580"/>
      </dsp:txXfrm>
    </dsp:sp>
    <dsp:sp modelId="{61BD21A8-7004-40C2-AA1B-C2EF185E17F8}">
      <dsp:nvSpPr>
        <dsp:cNvPr id="0" name=""/>
        <dsp:cNvSpPr/>
      </dsp:nvSpPr>
      <dsp:spPr>
        <a:xfrm>
          <a:off x="25432" y="392490"/>
          <a:ext cx="630968" cy="630968"/>
        </a:xfrm>
        <a:prstGeom prst="rect">
          <a:avLst/>
        </a:prstGeom>
        <a:blipFill rotWithShape="1">
          <a:blip xmlns:r="http://schemas.openxmlformats.org/officeDocument/2006/relationships" r:embed="rId1"/>
          <a:stretch>
            <a:fillRect/>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09C91D-C7E7-43C7-85BE-9C0413239345}">
      <dsp:nvSpPr>
        <dsp:cNvPr id="0" name=""/>
        <dsp:cNvSpPr/>
      </dsp:nvSpPr>
      <dsp:spPr>
        <a:xfrm rot="16200000">
          <a:off x="327807" y="2780977"/>
          <a:ext cx="4259580" cy="315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78240" bIns="0" numCol="1" spcCol="1270" anchor="t" anchorCtr="0">
          <a:noAutofit/>
        </a:bodyPr>
        <a:lstStyle/>
        <a:p>
          <a:pPr lvl="0" algn="r" defTabSz="977900">
            <a:lnSpc>
              <a:spcPct val="90000"/>
            </a:lnSpc>
            <a:spcBef>
              <a:spcPct val="0"/>
            </a:spcBef>
            <a:spcAft>
              <a:spcPct val="35000"/>
            </a:spcAft>
          </a:pPr>
          <a:r>
            <a:rPr lang="en-US" sz="2200" kern="1200" dirty="0" err="1" smtClean="0">
              <a:latin typeface="Verdana" panose="020B0604030504040204" pitchFamily="34" charset="0"/>
              <a:ea typeface="Verdana" panose="020B0604030504040204" pitchFamily="34" charset="0"/>
              <a:cs typeface="Verdana" panose="020B0604030504040204" pitchFamily="34" charset="0"/>
            </a:rPr>
            <a:t>Grupo</a:t>
          </a:r>
          <a:r>
            <a:rPr lang="en-US" sz="2200" kern="1200" dirty="0" smtClean="0">
              <a:latin typeface="Verdana" panose="020B0604030504040204" pitchFamily="34" charset="0"/>
              <a:ea typeface="Verdana" panose="020B0604030504040204" pitchFamily="34" charset="0"/>
              <a:cs typeface="Verdana" panose="020B0604030504040204" pitchFamily="34" charset="0"/>
            </a:rPr>
            <a:t> 2</a:t>
          </a:r>
          <a:endParaRPr lang="es-UY" sz="2200" kern="1200" dirty="0">
            <a:latin typeface="Verdana" panose="020B0604030504040204" pitchFamily="34" charset="0"/>
            <a:ea typeface="Verdana" panose="020B0604030504040204" pitchFamily="34" charset="0"/>
            <a:cs typeface="Verdana" panose="020B0604030504040204" pitchFamily="34" charset="0"/>
          </a:endParaRPr>
        </a:p>
      </dsp:txBody>
      <dsp:txXfrm>
        <a:off x="327807" y="2780977"/>
        <a:ext cx="4259580" cy="315484"/>
      </dsp:txXfrm>
    </dsp:sp>
    <dsp:sp modelId="{83BA8D5E-8414-4023-A351-0D294C9DDAE4}">
      <dsp:nvSpPr>
        <dsp:cNvPr id="0" name=""/>
        <dsp:cNvSpPr/>
      </dsp:nvSpPr>
      <dsp:spPr>
        <a:xfrm>
          <a:off x="2615339" y="808929"/>
          <a:ext cx="1571447" cy="4259580"/>
        </a:xfrm>
        <a:prstGeom prst="rect">
          <a:avLst/>
        </a:prstGeom>
        <a:solidFill>
          <a:schemeClr val="accent1">
            <a:lumMod val="7500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278240" rIns="120904" bIns="120904" numCol="1" spcCol="1270" anchor="t" anchorCtr="0">
          <a:noAutofit/>
        </a:bodyPr>
        <a:lstStyle/>
        <a:p>
          <a:pPr marL="114300" lvl="1" indent="-114300" algn="l" defTabSz="577850">
            <a:lnSpc>
              <a:spcPct val="90000"/>
            </a:lnSpc>
            <a:spcBef>
              <a:spcPct val="0"/>
            </a:spcBef>
            <a:spcAft>
              <a:spcPct val="15000"/>
            </a:spcAft>
            <a:buChar char="••"/>
          </a:pPr>
          <a:r>
            <a:rPr lang="es-ES" sz="1300" kern="1200" spc="-15" dirty="0" smtClean="0">
              <a:latin typeface="Verdana" panose="020B0604030504040204" pitchFamily="34" charset="0"/>
              <a:ea typeface="Verdana" panose="020B0604030504040204" pitchFamily="34" charset="0"/>
              <a:cs typeface="Verdana" panose="020B0604030504040204" pitchFamily="34" charset="0"/>
            </a:rPr>
            <a:t>Proteína total (Pt)</a:t>
          </a:r>
          <a:endParaRPr lang="es-UY" sz="1300" kern="1200" dirty="0">
            <a:latin typeface="Verdana" panose="020B0604030504040204" pitchFamily="34" charset="0"/>
            <a:ea typeface="Verdana" panose="020B0604030504040204" pitchFamily="34" charset="0"/>
            <a:cs typeface="Verdana" panose="020B0604030504040204" pitchFamily="34" charset="0"/>
          </a:endParaRPr>
        </a:p>
        <a:p>
          <a:pPr marL="114300" lvl="1" indent="-114300" algn="l" defTabSz="577850">
            <a:lnSpc>
              <a:spcPct val="90000"/>
            </a:lnSpc>
            <a:spcBef>
              <a:spcPct val="0"/>
            </a:spcBef>
            <a:spcAft>
              <a:spcPct val="15000"/>
            </a:spcAft>
            <a:buChar char="••"/>
          </a:pPr>
          <a:endParaRPr lang="es-UY" sz="1300" kern="1200" dirty="0">
            <a:latin typeface="Verdana" panose="020B0604030504040204" pitchFamily="34" charset="0"/>
            <a:ea typeface="Verdana" panose="020B0604030504040204" pitchFamily="34" charset="0"/>
            <a:cs typeface="Verdana" panose="020B0604030504040204" pitchFamily="34" charset="0"/>
          </a:endParaRPr>
        </a:p>
        <a:p>
          <a:pPr marL="114300" lvl="1" indent="-114300" algn="l" defTabSz="577850">
            <a:lnSpc>
              <a:spcPct val="90000"/>
            </a:lnSpc>
            <a:spcBef>
              <a:spcPct val="0"/>
            </a:spcBef>
            <a:spcAft>
              <a:spcPct val="15000"/>
            </a:spcAft>
            <a:buChar char="••"/>
          </a:pPr>
          <a:r>
            <a:rPr lang="es-ES" sz="1300" kern="1200" spc="-15" dirty="0" smtClean="0">
              <a:latin typeface="Verdana" panose="020B0604030504040204" pitchFamily="34" charset="0"/>
              <a:ea typeface="Verdana" panose="020B0604030504040204" pitchFamily="34" charset="0"/>
              <a:cs typeface="Verdana" panose="020B0604030504040204" pitchFamily="34" charset="0"/>
            </a:rPr>
            <a:t>Gluten húmedo (GH) </a:t>
          </a:r>
          <a:endParaRPr lang="es-ES" sz="1300" kern="1200" spc="-15" dirty="0">
            <a:latin typeface="Verdana" panose="020B0604030504040204" pitchFamily="34" charset="0"/>
            <a:ea typeface="Verdana" panose="020B0604030504040204" pitchFamily="34" charset="0"/>
            <a:cs typeface="Verdana" panose="020B0604030504040204" pitchFamily="34" charset="0"/>
          </a:endParaRPr>
        </a:p>
        <a:p>
          <a:pPr marL="114300" lvl="1" indent="-114300" algn="l" defTabSz="577850">
            <a:lnSpc>
              <a:spcPct val="90000"/>
            </a:lnSpc>
            <a:spcBef>
              <a:spcPct val="0"/>
            </a:spcBef>
            <a:spcAft>
              <a:spcPct val="15000"/>
            </a:spcAft>
            <a:buChar char="••"/>
          </a:pPr>
          <a:endParaRPr lang="es-ES" sz="1300" kern="1200" spc="-15" dirty="0" smtClean="0">
            <a:latin typeface="Verdana" panose="020B0604030504040204" pitchFamily="34" charset="0"/>
            <a:ea typeface="Verdana" panose="020B0604030504040204" pitchFamily="34" charset="0"/>
            <a:cs typeface="Verdana" panose="020B0604030504040204" pitchFamily="34" charset="0"/>
          </a:endParaRPr>
        </a:p>
        <a:p>
          <a:pPr marL="114300" lvl="1" indent="-114300" algn="l" defTabSz="577850">
            <a:lnSpc>
              <a:spcPct val="90000"/>
            </a:lnSpc>
            <a:spcBef>
              <a:spcPct val="0"/>
            </a:spcBef>
            <a:spcAft>
              <a:spcPct val="15000"/>
            </a:spcAft>
            <a:buChar char="••"/>
          </a:pPr>
          <a:r>
            <a:rPr lang="es-ES" sz="1300" kern="1200" spc="-15" dirty="0" smtClean="0">
              <a:latin typeface="Verdana" panose="020B0604030504040204" pitchFamily="34" charset="0"/>
              <a:ea typeface="Verdana" panose="020B0604030504040204" pitchFamily="34" charset="0"/>
              <a:cs typeface="Verdana" panose="020B0604030504040204" pitchFamily="34" charset="0"/>
            </a:rPr>
            <a:t>parámetro </a:t>
          </a:r>
          <a:r>
            <a:rPr lang="es-ES" sz="1300" kern="1200" spc="-15" smtClean="0">
              <a:latin typeface="Verdana" panose="020B0604030504040204" pitchFamily="34" charset="0"/>
              <a:ea typeface="Verdana" panose="020B0604030504040204" pitchFamily="34" charset="0"/>
              <a:cs typeface="Verdana" panose="020B0604030504040204" pitchFamily="34" charset="0"/>
            </a:rPr>
            <a:t>L del alveograma</a:t>
          </a:r>
          <a:endParaRPr lang="es-ES" sz="1300" kern="1200" spc="-15" dirty="0" smtClean="0">
            <a:latin typeface="Verdana" panose="020B0604030504040204" pitchFamily="34" charset="0"/>
            <a:ea typeface="Verdana" panose="020B0604030504040204" pitchFamily="34" charset="0"/>
            <a:cs typeface="Verdana" panose="020B0604030504040204" pitchFamily="34" charset="0"/>
          </a:endParaRPr>
        </a:p>
        <a:p>
          <a:pPr marL="114300" lvl="1" indent="-114300" algn="l" defTabSz="577850">
            <a:lnSpc>
              <a:spcPct val="90000"/>
            </a:lnSpc>
            <a:spcBef>
              <a:spcPct val="0"/>
            </a:spcBef>
            <a:spcAft>
              <a:spcPct val="15000"/>
            </a:spcAft>
            <a:buChar char="••"/>
          </a:pPr>
          <a:endParaRPr lang="es-ES" sz="1300" kern="1200" spc="-15" dirty="0">
            <a:latin typeface="Verdana" panose="020B0604030504040204" pitchFamily="34" charset="0"/>
            <a:ea typeface="Verdana" panose="020B0604030504040204" pitchFamily="34" charset="0"/>
            <a:cs typeface="Verdana" panose="020B0604030504040204" pitchFamily="34" charset="0"/>
          </a:endParaRPr>
        </a:p>
        <a:p>
          <a:pPr marL="114300" lvl="1" indent="-114300" algn="l" defTabSz="577850">
            <a:lnSpc>
              <a:spcPct val="90000"/>
            </a:lnSpc>
            <a:spcBef>
              <a:spcPct val="0"/>
            </a:spcBef>
            <a:spcAft>
              <a:spcPct val="15000"/>
            </a:spcAft>
            <a:buChar char="••"/>
          </a:pPr>
          <a:r>
            <a:rPr lang="es-ES" sz="1300" kern="1200" spc="-15" dirty="0" smtClean="0">
              <a:latin typeface="Verdana" panose="020B0604030504040204" pitchFamily="34" charset="0"/>
              <a:ea typeface="Verdana" panose="020B0604030504040204" pitchFamily="34" charset="0"/>
              <a:cs typeface="Verdana" panose="020B0604030504040204" pitchFamily="34" charset="0"/>
            </a:rPr>
            <a:t>Tiempo de mezclado del </a:t>
          </a:r>
          <a:r>
            <a:rPr lang="es-ES" sz="1300" kern="1200" spc="-15" dirty="0" err="1" smtClean="0">
              <a:latin typeface="Verdana" panose="020B0604030504040204" pitchFamily="34" charset="0"/>
              <a:ea typeface="Verdana" panose="020B0604030504040204" pitchFamily="34" charset="0"/>
              <a:cs typeface="Verdana" panose="020B0604030504040204" pitchFamily="34" charset="0"/>
            </a:rPr>
            <a:t>mixograma</a:t>
          </a:r>
          <a:endParaRPr lang="es-ES" sz="1300" kern="1200" spc="-15" dirty="0">
            <a:latin typeface="Verdana" panose="020B0604030504040204" pitchFamily="34" charset="0"/>
            <a:ea typeface="Verdana" panose="020B0604030504040204" pitchFamily="34" charset="0"/>
            <a:cs typeface="Verdana" panose="020B0604030504040204" pitchFamily="34" charset="0"/>
          </a:endParaRPr>
        </a:p>
      </dsp:txBody>
      <dsp:txXfrm>
        <a:off x="2615339" y="808929"/>
        <a:ext cx="1571447" cy="4259580"/>
      </dsp:txXfrm>
    </dsp:sp>
    <dsp:sp modelId="{11C7126E-1292-498A-BD69-9EB4A9B2840D}">
      <dsp:nvSpPr>
        <dsp:cNvPr id="0" name=""/>
        <dsp:cNvSpPr/>
      </dsp:nvSpPr>
      <dsp:spPr>
        <a:xfrm>
          <a:off x="2299855" y="392490"/>
          <a:ext cx="630968" cy="630968"/>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4000" b="-4000"/>
          </a:stretch>
        </a:blip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UY"/>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0BEC2C-17BB-4B46-B8B6-328F8BF4AC5B}" type="datetimeFigureOut">
              <a:rPr lang="es-UY" smtClean="0"/>
              <a:t>11/06/2019</a:t>
            </a:fld>
            <a:endParaRPr lang="es-UY"/>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UY"/>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02F4B-8402-4F6E-B959-0DB4F03883C5}" type="slidenum">
              <a:rPr lang="es-UY" smtClean="0"/>
              <a:t>‹Nº›</a:t>
            </a:fld>
            <a:endParaRPr lang="es-UY"/>
          </a:p>
        </p:txBody>
      </p:sp>
    </p:spTree>
    <p:extLst>
      <p:ext uri="{BB962C8B-B14F-4D97-AF65-F5344CB8AC3E}">
        <p14:creationId xmlns:p14="http://schemas.microsoft.com/office/powerpoint/2010/main" val="16174937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40F00D-FC62-467F-BA31-C07EA7EA8571}" type="datetimeFigureOut">
              <a:rPr lang="es-ES" smtClean="0"/>
              <a:t>11/06/2019</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8A39B6-84D1-4E9E-9DB8-05A417175F35}" type="slidenum">
              <a:rPr lang="es-ES" smtClean="0"/>
              <a:t>‹Nº›</a:t>
            </a:fld>
            <a:endParaRPr lang="es-ES"/>
          </a:p>
        </p:txBody>
      </p:sp>
    </p:spTree>
    <p:extLst>
      <p:ext uri="{BB962C8B-B14F-4D97-AF65-F5344CB8AC3E}">
        <p14:creationId xmlns:p14="http://schemas.microsoft.com/office/powerpoint/2010/main" val="2391273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938A39B6-84D1-4E9E-9DB8-05A417175F35}" type="slidenum">
              <a:rPr lang="es-ES" smtClean="0"/>
              <a:t>3</a:t>
            </a:fld>
            <a:endParaRPr lang="es-ES"/>
          </a:p>
        </p:txBody>
      </p:sp>
    </p:spTree>
    <p:extLst>
      <p:ext uri="{BB962C8B-B14F-4D97-AF65-F5344CB8AC3E}">
        <p14:creationId xmlns:p14="http://schemas.microsoft.com/office/powerpoint/2010/main" val="1362429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018B2898-EFDB-4C5E-9E71-D53FC7D2A7D1}" type="slidenum">
              <a:rPr lang="es-UY" smtClean="0"/>
              <a:t>20</a:t>
            </a:fld>
            <a:endParaRPr lang="es-UY"/>
          </a:p>
        </p:txBody>
      </p:sp>
    </p:spTree>
    <p:extLst>
      <p:ext uri="{BB962C8B-B14F-4D97-AF65-F5344CB8AC3E}">
        <p14:creationId xmlns:p14="http://schemas.microsoft.com/office/powerpoint/2010/main" val="2529044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i="0" dirty="0"/>
          </a:p>
        </p:txBody>
      </p:sp>
      <p:sp>
        <p:nvSpPr>
          <p:cNvPr id="4" name="Marcador de número de diapositiva 3"/>
          <p:cNvSpPr>
            <a:spLocks noGrp="1"/>
          </p:cNvSpPr>
          <p:nvPr>
            <p:ph type="sldNum" sz="quarter" idx="10"/>
          </p:nvPr>
        </p:nvSpPr>
        <p:spPr/>
        <p:txBody>
          <a:bodyPr/>
          <a:lstStyle/>
          <a:p>
            <a:fld id="{018B2898-EFDB-4C5E-9E71-D53FC7D2A7D1}" type="slidenum">
              <a:rPr lang="es-UY" smtClean="0"/>
              <a:t>22</a:t>
            </a:fld>
            <a:endParaRPr lang="es-UY"/>
          </a:p>
        </p:txBody>
      </p:sp>
    </p:spTree>
    <p:extLst>
      <p:ext uri="{BB962C8B-B14F-4D97-AF65-F5344CB8AC3E}">
        <p14:creationId xmlns:p14="http://schemas.microsoft.com/office/powerpoint/2010/main" val="1498864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UY" dirty="0" smtClean="0"/>
              <a:t>Como se ha demostrado en trabajos previos los modelos MT-CV2 son útiles para predecir individuos parcialmente fenotipados. Por lo que ahora nos interesa saber si es posible mejorar la eficiencia de fenotipado, prediciendo con menos líneas fenotipadas.</a:t>
            </a:r>
          </a:p>
          <a:p>
            <a:endParaRPr lang="es-UY" dirty="0" smtClean="0"/>
          </a:p>
          <a:p>
            <a:r>
              <a:rPr lang="es-UY" dirty="0" smtClean="0"/>
              <a:t>Se compararon los modelos ST-CV1 y MT-CV2 (4T), mencionados previamente, con modelos que incluyen menos número de caracteres correlacionados. Esta comparación se realizó únicamente para predecir caracteres </a:t>
            </a:r>
            <a:r>
              <a:rPr lang="es-UY" dirty="0" err="1" smtClean="0"/>
              <a:t>dificiles</a:t>
            </a:r>
            <a:r>
              <a:rPr lang="es-UY" dirty="0" smtClean="0"/>
              <a:t> de medir como son MH, L y W. </a:t>
            </a:r>
          </a:p>
          <a:p>
            <a:endParaRPr lang="es-UY" dirty="0" smtClean="0"/>
          </a:p>
          <a:p>
            <a:r>
              <a:rPr lang="es-UY" dirty="0" smtClean="0"/>
              <a:t>El modelo MT-CV2 (2T)  incluye </a:t>
            </a:r>
            <a:r>
              <a:rPr lang="es-UY" dirty="0" err="1" smtClean="0"/>
              <a:t>infomación</a:t>
            </a:r>
            <a:r>
              <a:rPr lang="es-UY" dirty="0" smtClean="0"/>
              <a:t> de un solo rasgo correlacionado, el cuál está fenotipado en el 100% de la líneas. Los rasgos correlacionado se seleccionaron tomando en cuenta que su simpleza de determinación y su valor de correlación con el rasgo a predecir. Para predecir W y MH, se utilizó SV, dado que es un caracter muy fácil de medir. Para la predicción de L se utilizó WG.</a:t>
            </a:r>
          </a:p>
          <a:p>
            <a:r>
              <a:rPr lang="es-UY" dirty="0" smtClean="0"/>
              <a:t> </a:t>
            </a:r>
          </a:p>
          <a:p>
            <a:r>
              <a:rPr lang="es-UY" dirty="0" smtClean="0"/>
              <a:t>El modelo MT-CV3(3T) incluye 2 caracteres correlacionados. Para W se uso SV y MH; para MH se usó SV y TW (dado que W es un caracter más complejo de medir que SV) y para L se utilizó WG y Pt.</a:t>
            </a:r>
            <a:endParaRPr lang="en-US" dirty="0"/>
          </a:p>
        </p:txBody>
      </p:sp>
      <p:sp>
        <p:nvSpPr>
          <p:cNvPr id="4" name="Marcador de número de diapositiva 3"/>
          <p:cNvSpPr>
            <a:spLocks noGrp="1"/>
          </p:cNvSpPr>
          <p:nvPr>
            <p:ph type="sldNum" sz="quarter" idx="10"/>
          </p:nvPr>
        </p:nvSpPr>
        <p:spPr/>
        <p:txBody>
          <a:bodyPr/>
          <a:lstStyle/>
          <a:p>
            <a:fld id="{018B2898-EFDB-4C5E-9E71-D53FC7D2A7D1}" type="slidenum">
              <a:rPr lang="es-UY" smtClean="0"/>
              <a:t>25</a:t>
            </a:fld>
            <a:endParaRPr lang="es-UY"/>
          </a:p>
        </p:txBody>
      </p:sp>
    </p:spTree>
    <p:extLst>
      <p:ext uri="{BB962C8B-B14F-4D97-AF65-F5344CB8AC3E}">
        <p14:creationId xmlns:p14="http://schemas.microsoft.com/office/powerpoint/2010/main" val="1955319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Se </a:t>
            </a:r>
            <a:r>
              <a:rPr lang="en-US" dirty="0" err="1" smtClean="0"/>
              <a:t>explica</a:t>
            </a:r>
            <a:r>
              <a:rPr lang="en-US" dirty="0" smtClean="0"/>
              <a:t> el </a:t>
            </a:r>
            <a:r>
              <a:rPr lang="en-US" dirty="0" err="1" smtClean="0"/>
              <a:t>método</a:t>
            </a:r>
            <a:r>
              <a:rPr lang="en-US" dirty="0" smtClean="0"/>
              <a:t> </a:t>
            </a:r>
            <a:r>
              <a:rPr lang="en-US" dirty="0" err="1" smtClean="0"/>
              <a:t>usado</a:t>
            </a:r>
            <a:r>
              <a:rPr lang="en-US" dirty="0" smtClean="0"/>
              <a:t> para </a:t>
            </a:r>
            <a:r>
              <a:rPr lang="en-US" dirty="0" err="1" smtClean="0"/>
              <a:t>predecir</a:t>
            </a:r>
            <a:r>
              <a:rPr lang="en-US" dirty="0" smtClean="0"/>
              <a:t> la </a:t>
            </a:r>
            <a:r>
              <a:rPr lang="en-US" dirty="0" err="1" smtClean="0"/>
              <a:t>varianza</a:t>
            </a:r>
            <a:r>
              <a:rPr lang="en-US" dirty="0" smtClean="0"/>
              <a:t> de las </a:t>
            </a:r>
            <a:r>
              <a:rPr lang="en-US" dirty="0" err="1" smtClean="0"/>
              <a:t>cruzas</a:t>
            </a:r>
            <a:r>
              <a:rPr lang="en-US" dirty="0" smtClean="0"/>
              <a:t> </a:t>
            </a:r>
            <a:r>
              <a:rPr lang="en-US" dirty="0" err="1" smtClean="0"/>
              <a:t>asumiendo</a:t>
            </a:r>
            <a:r>
              <a:rPr lang="en-US" dirty="0" smtClean="0"/>
              <a:t> </a:t>
            </a:r>
            <a:r>
              <a:rPr lang="en-US" dirty="0" err="1" smtClean="0"/>
              <a:t>equilibrio</a:t>
            </a:r>
            <a:r>
              <a:rPr lang="en-US" baseline="0" dirty="0" smtClean="0"/>
              <a:t> de </a:t>
            </a:r>
            <a:r>
              <a:rPr lang="en-US" baseline="0" dirty="0" err="1" smtClean="0"/>
              <a:t>ligamiento</a:t>
            </a:r>
            <a:endParaRPr lang="en-US" dirty="0"/>
          </a:p>
        </p:txBody>
      </p:sp>
      <p:sp>
        <p:nvSpPr>
          <p:cNvPr id="4" name="Marcador de número de diapositiva 3"/>
          <p:cNvSpPr>
            <a:spLocks noGrp="1"/>
          </p:cNvSpPr>
          <p:nvPr>
            <p:ph type="sldNum" sz="quarter" idx="10"/>
          </p:nvPr>
        </p:nvSpPr>
        <p:spPr/>
        <p:txBody>
          <a:bodyPr/>
          <a:lstStyle/>
          <a:p>
            <a:fld id="{018B2898-EFDB-4C5E-9E71-D53FC7D2A7D1}" type="slidenum">
              <a:rPr lang="es-UY" smtClean="0"/>
              <a:t>28</a:t>
            </a:fld>
            <a:endParaRPr lang="es-UY"/>
          </a:p>
        </p:txBody>
      </p:sp>
    </p:spTree>
    <p:extLst>
      <p:ext uri="{BB962C8B-B14F-4D97-AF65-F5344CB8AC3E}">
        <p14:creationId xmlns:p14="http://schemas.microsoft.com/office/powerpoint/2010/main" val="5670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018B2898-EFDB-4C5E-9E71-D53FC7D2A7D1}" type="slidenum">
              <a:rPr lang="es-UY" smtClean="0"/>
              <a:t>29</a:t>
            </a:fld>
            <a:endParaRPr lang="es-UY"/>
          </a:p>
        </p:txBody>
      </p:sp>
    </p:spTree>
    <p:extLst>
      <p:ext uri="{BB962C8B-B14F-4D97-AF65-F5344CB8AC3E}">
        <p14:creationId xmlns:p14="http://schemas.microsoft.com/office/powerpoint/2010/main" val="1058652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938A39B6-84D1-4E9E-9DB8-05A417175F35}" type="slidenum">
              <a:rPr lang="es-ES" smtClean="0"/>
              <a:t>4</a:t>
            </a:fld>
            <a:endParaRPr lang="es-ES"/>
          </a:p>
        </p:txBody>
      </p:sp>
    </p:spTree>
    <p:extLst>
      <p:ext uri="{BB962C8B-B14F-4D97-AF65-F5344CB8AC3E}">
        <p14:creationId xmlns:p14="http://schemas.microsoft.com/office/powerpoint/2010/main" val="931716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938A39B6-84D1-4E9E-9DB8-05A417175F35}" type="slidenum">
              <a:rPr lang="es-ES" smtClean="0"/>
              <a:t>9</a:t>
            </a:fld>
            <a:endParaRPr lang="es-ES"/>
          </a:p>
        </p:txBody>
      </p:sp>
    </p:spTree>
    <p:extLst>
      <p:ext uri="{BB962C8B-B14F-4D97-AF65-F5344CB8AC3E}">
        <p14:creationId xmlns:p14="http://schemas.microsoft.com/office/powerpoint/2010/main" val="3773276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938A39B6-84D1-4E9E-9DB8-05A417175F35}" type="slidenum">
              <a:rPr lang="es-ES" smtClean="0"/>
              <a:t>10</a:t>
            </a:fld>
            <a:endParaRPr lang="es-ES"/>
          </a:p>
        </p:txBody>
      </p:sp>
    </p:spTree>
    <p:extLst>
      <p:ext uri="{BB962C8B-B14F-4D97-AF65-F5344CB8AC3E}">
        <p14:creationId xmlns:p14="http://schemas.microsoft.com/office/powerpoint/2010/main" val="1890113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UY"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s-UY"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s-UY"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s-UY"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s-UY"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s-UY" dirty="0" smtClean="0"/>
          </a:p>
        </p:txBody>
      </p:sp>
      <p:sp>
        <p:nvSpPr>
          <p:cNvPr id="4" name="Marcador de número de diapositiva 3"/>
          <p:cNvSpPr>
            <a:spLocks noGrp="1"/>
          </p:cNvSpPr>
          <p:nvPr>
            <p:ph type="sldNum" sz="quarter" idx="10"/>
          </p:nvPr>
        </p:nvSpPr>
        <p:spPr/>
        <p:txBody>
          <a:bodyPr/>
          <a:lstStyle/>
          <a:p>
            <a:fld id="{018B2898-EFDB-4C5E-9E71-D53FC7D2A7D1}" type="slidenum">
              <a:rPr lang="es-UY" smtClean="0"/>
              <a:t>11</a:t>
            </a:fld>
            <a:endParaRPr lang="es-UY"/>
          </a:p>
        </p:txBody>
      </p:sp>
    </p:spTree>
    <p:extLst>
      <p:ext uri="{BB962C8B-B14F-4D97-AF65-F5344CB8AC3E}">
        <p14:creationId xmlns:p14="http://schemas.microsoft.com/office/powerpoint/2010/main" val="4092916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018B2898-EFDB-4C5E-9E71-D53FC7D2A7D1}" type="slidenum">
              <a:rPr lang="es-UY" smtClean="0"/>
              <a:t>12</a:t>
            </a:fld>
            <a:endParaRPr lang="es-UY"/>
          </a:p>
        </p:txBody>
      </p:sp>
    </p:spTree>
    <p:extLst>
      <p:ext uri="{BB962C8B-B14F-4D97-AF65-F5344CB8AC3E}">
        <p14:creationId xmlns:p14="http://schemas.microsoft.com/office/powerpoint/2010/main" val="2574243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938A39B6-84D1-4E9E-9DB8-05A417175F35}" type="slidenum">
              <a:rPr lang="es-ES" smtClean="0"/>
              <a:t>14</a:t>
            </a:fld>
            <a:endParaRPr lang="es-ES"/>
          </a:p>
        </p:txBody>
      </p:sp>
    </p:spTree>
    <p:extLst>
      <p:ext uri="{BB962C8B-B14F-4D97-AF65-F5344CB8AC3E}">
        <p14:creationId xmlns:p14="http://schemas.microsoft.com/office/powerpoint/2010/main" val="3046009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018B2898-EFDB-4C5E-9E71-D53FC7D2A7D1}" type="slidenum">
              <a:rPr lang="es-UY" smtClean="0"/>
              <a:t>15</a:t>
            </a:fld>
            <a:endParaRPr lang="es-UY"/>
          </a:p>
        </p:txBody>
      </p:sp>
    </p:spTree>
    <p:extLst>
      <p:ext uri="{BB962C8B-B14F-4D97-AF65-F5344CB8AC3E}">
        <p14:creationId xmlns:p14="http://schemas.microsoft.com/office/powerpoint/2010/main" val="3083617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018B2898-EFDB-4C5E-9E71-D53FC7D2A7D1}" type="slidenum">
              <a:rPr lang="es-UY" smtClean="0"/>
              <a:t>19</a:t>
            </a:fld>
            <a:endParaRPr lang="es-UY"/>
          </a:p>
        </p:txBody>
      </p:sp>
    </p:spTree>
    <p:extLst>
      <p:ext uri="{BB962C8B-B14F-4D97-AF65-F5344CB8AC3E}">
        <p14:creationId xmlns:p14="http://schemas.microsoft.com/office/powerpoint/2010/main" val="7154102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s-ES" dirty="0" smtClean="0"/>
              <a:t>Haga clic para modificar el estilo de título del patrón</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0002F4D9-42E7-4D82-807D-A39336C033CA}" type="datetimeFigureOut">
              <a:rPr lang="es-UY" smtClean="0"/>
              <a:t>11/06/2019</a:t>
            </a:fld>
            <a:endParaRPr lang="es-UY"/>
          </a:p>
        </p:txBody>
      </p:sp>
      <p:sp>
        <p:nvSpPr>
          <p:cNvPr id="5" name="Footer Placeholder 4"/>
          <p:cNvSpPr>
            <a:spLocks noGrp="1"/>
          </p:cNvSpPr>
          <p:nvPr>
            <p:ph type="ftr" sz="quarter" idx="11"/>
          </p:nvPr>
        </p:nvSpPr>
        <p:spPr/>
        <p:txBody>
          <a:bodyPr/>
          <a:lstStyle/>
          <a:p>
            <a:endParaRPr lang="es-UY" dirty="0"/>
          </a:p>
        </p:txBody>
      </p:sp>
      <p:sp>
        <p:nvSpPr>
          <p:cNvPr id="6" name="Slide Number Placeholder 5"/>
          <p:cNvSpPr>
            <a:spLocks noGrp="1"/>
          </p:cNvSpPr>
          <p:nvPr>
            <p:ph type="sldNum" sz="quarter" idx="12"/>
          </p:nvPr>
        </p:nvSpPr>
        <p:spPr/>
        <p:txBody>
          <a:bodyPr/>
          <a:lstStyle/>
          <a:p>
            <a:fld id="{CA9ABB51-3AFC-4B50-BBF6-4A1D6344DD3C}" type="slidenum">
              <a:rPr lang="es-UY" smtClean="0"/>
              <a:t>‹Nº›</a:t>
            </a:fld>
            <a:endParaRPr lang="es-UY"/>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Imagen 6"/>
          <p:cNvPicPr>
            <a:picLocks noChangeAspect="1"/>
          </p:cNvPicPr>
          <p:nvPr userDrawn="1"/>
        </p:nvPicPr>
        <p:blipFill>
          <a:blip r:embed="rId2"/>
          <a:stretch>
            <a:fillRect/>
          </a:stretch>
        </p:blipFill>
        <p:spPr>
          <a:xfrm>
            <a:off x="-76200" y="347472"/>
            <a:ext cx="1314350" cy="1176528"/>
          </a:xfrm>
          <a:prstGeom prst="rect">
            <a:avLst/>
          </a:prstGeom>
        </p:spPr>
      </p:pic>
      <p:pic>
        <p:nvPicPr>
          <p:cNvPr id="10" name="63 Imagen" descr="LogoDBEC.pn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962900" y="5782551"/>
            <a:ext cx="1143000" cy="104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0002F4D9-42E7-4D82-807D-A39336C033CA}" type="datetimeFigureOut">
              <a:rPr lang="es-UY" smtClean="0"/>
              <a:t>11/06/2019</a:t>
            </a:fld>
            <a:endParaRPr lang="es-UY"/>
          </a:p>
        </p:txBody>
      </p:sp>
      <p:sp>
        <p:nvSpPr>
          <p:cNvPr id="5" name="Footer Placeholder 4"/>
          <p:cNvSpPr>
            <a:spLocks noGrp="1"/>
          </p:cNvSpPr>
          <p:nvPr>
            <p:ph type="ftr" sz="quarter" idx="11"/>
          </p:nvPr>
        </p:nvSpPr>
        <p:spPr/>
        <p:txBody>
          <a:bodyPr/>
          <a:lstStyle/>
          <a:p>
            <a:endParaRPr lang="es-UY"/>
          </a:p>
        </p:txBody>
      </p:sp>
      <p:sp>
        <p:nvSpPr>
          <p:cNvPr id="6" name="Slide Number Placeholder 5"/>
          <p:cNvSpPr>
            <a:spLocks noGrp="1"/>
          </p:cNvSpPr>
          <p:nvPr>
            <p:ph type="sldNum" sz="quarter" idx="12"/>
          </p:nvPr>
        </p:nvSpPr>
        <p:spPr/>
        <p:txBody>
          <a:bodyPr/>
          <a:lstStyle/>
          <a:p>
            <a:fld id="{CA9ABB51-3AFC-4B50-BBF6-4A1D6344DD3C}" type="slidenum">
              <a:rPr lang="es-UY" smtClean="0"/>
              <a:t>‹Nº›</a:t>
            </a:fld>
            <a:endParaRPr lang="es-UY"/>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0002F4D9-42E7-4D82-807D-A39336C033CA}" type="datetimeFigureOut">
              <a:rPr lang="es-UY" smtClean="0"/>
              <a:t>11/06/2019</a:t>
            </a:fld>
            <a:endParaRPr lang="es-UY"/>
          </a:p>
        </p:txBody>
      </p:sp>
      <p:sp>
        <p:nvSpPr>
          <p:cNvPr id="5" name="Footer Placeholder 4"/>
          <p:cNvSpPr>
            <a:spLocks noGrp="1"/>
          </p:cNvSpPr>
          <p:nvPr>
            <p:ph type="ftr" sz="quarter" idx="11"/>
          </p:nvPr>
        </p:nvSpPr>
        <p:spPr/>
        <p:txBody>
          <a:bodyPr/>
          <a:lstStyle/>
          <a:p>
            <a:endParaRPr lang="es-UY"/>
          </a:p>
        </p:txBody>
      </p:sp>
      <p:sp>
        <p:nvSpPr>
          <p:cNvPr id="6" name="Slide Number Placeholder 5"/>
          <p:cNvSpPr>
            <a:spLocks noGrp="1"/>
          </p:cNvSpPr>
          <p:nvPr>
            <p:ph type="sldNum" sz="quarter" idx="12"/>
          </p:nvPr>
        </p:nvSpPr>
        <p:spPr/>
        <p:txBody>
          <a:bodyPr/>
          <a:lstStyle/>
          <a:p>
            <a:fld id="{CA9ABB51-3AFC-4B50-BBF6-4A1D6344DD3C}" type="slidenum">
              <a:rPr lang="es-UY" smtClean="0"/>
              <a:t>‹Nº›</a:t>
            </a:fld>
            <a:endParaRPr lang="es-UY"/>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Date Placeholder 3"/>
          <p:cNvSpPr>
            <a:spLocks noGrp="1"/>
          </p:cNvSpPr>
          <p:nvPr>
            <p:ph type="dt" sz="half" idx="10"/>
          </p:nvPr>
        </p:nvSpPr>
        <p:spPr/>
        <p:txBody>
          <a:bodyPr/>
          <a:lstStyle/>
          <a:p>
            <a:fld id="{0002F4D9-42E7-4D82-807D-A39336C033CA}" type="datetimeFigureOut">
              <a:rPr lang="es-UY" smtClean="0"/>
              <a:t>11/06/2019</a:t>
            </a:fld>
            <a:endParaRPr lang="es-UY"/>
          </a:p>
        </p:txBody>
      </p:sp>
      <p:sp>
        <p:nvSpPr>
          <p:cNvPr id="5" name="Footer Placeholder 4"/>
          <p:cNvSpPr>
            <a:spLocks noGrp="1"/>
          </p:cNvSpPr>
          <p:nvPr>
            <p:ph type="ftr" sz="quarter" idx="11"/>
          </p:nvPr>
        </p:nvSpPr>
        <p:spPr/>
        <p:txBody>
          <a:bodyPr/>
          <a:lstStyle/>
          <a:p>
            <a:endParaRPr lang="es-UY"/>
          </a:p>
        </p:txBody>
      </p:sp>
      <p:sp>
        <p:nvSpPr>
          <p:cNvPr id="6" name="Slide Number Placeholder 5"/>
          <p:cNvSpPr>
            <a:spLocks noGrp="1"/>
          </p:cNvSpPr>
          <p:nvPr>
            <p:ph type="sldNum" sz="quarter" idx="12"/>
          </p:nvPr>
        </p:nvSpPr>
        <p:spPr/>
        <p:txBody>
          <a:bodyPr/>
          <a:lstStyle/>
          <a:p>
            <a:fld id="{CA9ABB51-3AFC-4B50-BBF6-4A1D6344DD3C}" type="slidenum">
              <a:rPr lang="es-UY" smtClean="0"/>
              <a:t>‹Nº›</a:t>
            </a:fld>
            <a:endParaRPr lang="es-UY"/>
          </a:p>
        </p:txBody>
      </p:sp>
      <p:pic>
        <p:nvPicPr>
          <p:cNvPr id="7" name="63 Imagen" descr="LogoDBEC.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01000" y="0"/>
            <a:ext cx="1143000" cy="104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n 7"/>
          <p:cNvPicPr>
            <a:picLocks noChangeAspect="1"/>
          </p:cNvPicPr>
          <p:nvPr userDrawn="1"/>
        </p:nvPicPr>
        <p:blipFill>
          <a:blip r:embed="rId3"/>
          <a:stretch>
            <a:fillRect/>
          </a:stretch>
        </p:blipFill>
        <p:spPr>
          <a:xfrm>
            <a:off x="7934275" y="5775126"/>
            <a:ext cx="1209725" cy="1082874"/>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0002F4D9-42E7-4D82-807D-A39336C033CA}" type="datetimeFigureOut">
              <a:rPr lang="es-UY" smtClean="0"/>
              <a:t>11/06/2019</a:t>
            </a:fld>
            <a:endParaRPr lang="es-UY"/>
          </a:p>
        </p:txBody>
      </p:sp>
      <p:sp>
        <p:nvSpPr>
          <p:cNvPr id="5" name="Footer Placeholder 4"/>
          <p:cNvSpPr>
            <a:spLocks noGrp="1"/>
          </p:cNvSpPr>
          <p:nvPr>
            <p:ph type="ftr" sz="quarter" idx="11"/>
          </p:nvPr>
        </p:nvSpPr>
        <p:spPr/>
        <p:txBody>
          <a:bodyPr/>
          <a:lstStyle/>
          <a:p>
            <a:endParaRPr lang="es-UY"/>
          </a:p>
        </p:txBody>
      </p:sp>
      <p:sp>
        <p:nvSpPr>
          <p:cNvPr id="6" name="Slide Number Placeholder 5"/>
          <p:cNvSpPr>
            <a:spLocks noGrp="1"/>
          </p:cNvSpPr>
          <p:nvPr>
            <p:ph type="sldNum" sz="quarter" idx="12"/>
          </p:nvPr>
        </p:nvSpPr>
        <p:spPr/>
        <p:txBody>
          <a:bodyPr/>
          <a:lstStyle/>
          <a:p>
            <a:fld id="{CA9ABB51-3AFC-4B50-BBF6-4A1D6344DD3C}" type="slidenum">
              <a:rPr lang="es-UY" smtClean="0"/>
              <a:t>‹Nº›</a:t>
            </a:fld>
            <a:endParaRPr lang="es-UY"/>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0002F4D9-42E7-4D82-807D-A39336C033CA}" type="datetimeFigureOut">
              <a:rPr lang="es-UY" smtClean="0"/>
              <a:t>11/06/2019</a:t>
            </a:fld>
            <a:endParaRPr lang="es-UY"/>
          </a:p>
        </p:txBody>
      </p:sp>
      <p:sp>
        <p:nvSpPr>
          <p:cNvPr id="6" name="Footer Placeholder 5"/>
          <p:cNvSpPr>
            <a:spLocks noGrp="1"/>
          </p:cNvSpPr>
          <p:nvPr>
            <p:ph type="ftr" sz="quarter" idx="11"/>
          </p:nvPr>
        </p:nvSpPr>
        <p:spPr/>
        <p:txBody>
          <a:bodyPr/>
          <a:lstStyle/>
          <a:p>
            <a:endParaRPr lang="es-UY"/>
          </a:p>
        </p:txBody>
      </p:sp>
      <p:sp>
        <p:nvSpPr>
          <p:cNvPr id="7" name="Slide Number Placeholder 6"/>
          <p:cNvSpPr>
            <a:spLocks noGrp="1"/>
          </p:cNvSpPr>
          <p:nvPr>
            <p:ph type="sldNum" sz="quarter" idx="12"/>
          </p:nvPr>
        </p:nvSpPr>
        <p:spPr/>
        <p:txBody>
          <a:bodyPr/>
          <a:lstStyle/>
          <a:p>
            <a:fld id="{CA9ABB51-3AFC-4B50-BBF6-4A1D6344DD3C}" type="slidenum">
              <a:rPr lang="es-UY" smtClean="0"/>
              <a:t>‹Nº›</a:t>
            </a:fld>
            <a:endParaRPr lang="es-UY"/>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0002F4D9-42E7-4D82-807D-A39336C033CA}" type="datetimeFigureOut">
              <a:rPr lang="es-UY" smtClean="0"/>
              <a:t>11/06/2019</a:t>
            </a:fld>
            <a:endParaRPr lang="es-UY"/>
          </a:p>
        </p:txBody>
      </p:sp>
      <p:sp>
        <p:nvSpPr>
          <p:cNvPr id="8" name="Footer Placeholder 7"/>
          <p:cNvSpPr>
            <a:spLocks noGrp="1"/>
          </p:cNvSpPr>
          <p:nvPr>
            <p:ph type="ftr" sz="quarter" idx="11"/>
          </p:nvPr>
        </p:nvSpPr>
        <p:spPr/>
        <p:txBody>
          <a:bodyPr/>
          <a:lstStyle/>
          <a:p>
            <a:endParaRPr lang="es-UY"/>
          </a:p>
        </p:txBody>
      </p:sp>
      <p:sp>
        <p:nvSpPr>
          <p:cNvPr id="9" name="Slide Number Placeholder 8"/>
          <p:cNvSpPr>
            <a:spLocks noGrp="1"/>
          </p:cNvSpPr>
          <p:nvPr>
            <p:ph type="sldNum" sz="quarter" idx="12"/>
          </p:nvPr>
        </p:nvSpPr>
        <p:spPr/>
        <p:txBody>
          <a:bodyPr/>
          <a:lstStyle/>
          <a:p>
            <a:fld id="{CA9ABB51-3AFC-4B50-BBF6-4A1D6344DD3C}" type="slidenum">
              <a:rPr lang="es-UY" smtClean="0"/>
              <a:t>‹Nº›</a:t>
            </a:fld>
            <a:endParaRPr lang="es-UY"/>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a:p>
        </p:txBody>
      </p:sp>
      <p:sp>
        <p:nvSpPr>
          <p:cNvPr id="3" name="Date Placeholder 2"/>
          <p:cNvSpPr>
            <a:spLocks noGrp="1"/>
          </p:cNvSpPr>
          <p:nvPr>
            <p:ph type="dt" sz="half" idx="10"/>
          </p:nvPr>
        </p:nvSpPr>
        <p:spPr/>
        <p:txBody>
          <a:bodyPr/>
          <a:lstStyle/>
          <a:p>
            <a:fld id="{0002F4D9-42E7-4D82-807D-A39336C033CA}" type="datetimeFigureOut">
              <a:rPr lang="es-UY" smtClean="0"/>
              <a:t>11/06/2019</a:t>
            </a:fld>
            <a:endParaRPr lang="es-UY"/>
          </a:p>
        </p:txBody>
      </p:sp>
      <p:sp>
        <p:nvSpPr>
          <p:cNvPr id="4" name="Footer Placeholder 3"/>
          <p:cNvSpPr>
            <a:spLocks noGrp="1"/>
          </p:cNvSpPr>
          <p:nvPr>
            <p:ph type="ftr" sz="quarter" idx="11"/>
          </p:nvPr>
        </p:nvSpPr>
        <p:spPr/>
        <p:txBody>
          <a:bodyPr/>
          <a:lstStyle/>
          <a:p>
            <a:endParaRPr lang="es-UY"/>
          </a:p>
        </p:txBody>
      </p:sp>
      <p:sp>
        <p:nvSpPr>
          <p:cNvPr id="5" name="Slide Number Placeholder 4"/>
          <p:cNvSpPr>
            <a:spLocks noGrp="1"/>
          </p:cNvSpPr>
          <p:nvPr>
            <p:ph type="sldNum" sz="quarter" idx="12"/>
          </p:nvPr>
        </p:nvSpPr>
        <p:spPr/>
        <p:txBody>
          <a:bodyPr/>
          <a:lstStyle/>
          <a:p>
            <a:fld id="{CA9ABB51-3AFC-4B50-BBF6-4A1D6344DD3C}" type="slidenum">
              <a:rPr lang="es-UY" smtClean="0"/>
              <a:t>‹Nº›</a:t>
            </a:fld>
            <a:endParaRPr lang="es-UY"/>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02F4D9-42E7-4D82-807D-A39336C033CA}" type="datetimeFigureOut">
              <a:rPr lang="es-UY" smtClean="0"/>
              <a:t>11/06/2019</a:t>
            </a:fld>
            <a:endParaRPr lang="es-UY"/>
          </a:p>
        </p:txBody>
      </p:sp>
      <p:sp>
        <p:nvSpPr>
          <p:cNvPr id="3" name="Footer Placeholder 2"/>
          <p:cNvSpPr>
            <a:spLocks noGrp="1"/>
          </p:cNvSpPr>
          <p:nvPr>
            <p:ph type="ftr" sz="quarter" idx="11"/>
          </p:nvPr>
        </p:nvSpPr>
        <p:spPr/>
        <p:txBody>
          <a:bodyPr/>
          <a:lstStyle/>
          <a:p>
            <a:endParaRPr lang="es-UY"/>
          </a:p>
        </p:txBody>
      </p:sp>
      <p:sp>
        <p:nvSpPr>
          <p:cNvPr id="4" name="Slide Number Placeholder 3"/>
          <p:cNvSpPr>
            <a:spLocks noGrp="1"/>
          </p:cNvSpPr>
          <p:nvPr>
            <p:ph type="sldNum" sz="quarter" idx="12"/>
          </p:nvPr>
        </p:nvSpPr>
        <p:spPr>
          <a:xfrm>
            <a:off x="8039100" y="18288"/>
            <a:ext cx="1066800" cy="329184"/>
          </a:xfrm>
        </p:spPr>
        <p:txBody>
          <a:bodyPr/>
          <a:lstStyle/>
          <a:p>
            <a:fld id="{CA9ABB51-3AFC-4B50-BBF6-4A1D6344DD3C}" type="slidenum">
              <a:rPr lang="es-UY" smtClean="0"/>
              <a:t>‹Nº›</a:t>
            </a:fld>
            <a:endParaRPr lang="es-UY"/>
          </a:p>
        </p:txBody>
      </p:sp>
      <p:pic>
        <p:nvPicPr>
          <p:cNvPr id="5" name="63 Imagen" descr="LogoDBEC.pn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01000" y="0"/>
            <a:ext cx="1143000" cy="1045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n 5"/>
          <p:cNvPicPr>
            <a:picLocks noChangeAspect="1"/>
          </p:cNvPicPr>
          <p:nvPr userDrawn="1"/>
        </p:nvPicPr>
        <p:blipFill>
          <a:blip r:embed="rId3"/>
          <a:stretch>
            <a:fillRect/>
          </a:stretch>
        </p:blipFill>
        <p:spPr>
          <a:xfrm>
            <a:off x="7867106" y="5715000"/>
            <a:ext cx="1276894" cy="1143000"/>
          </a:xfrm>
          <a:prstGeom prst="rect">
            <a:avLst/>
          </a:prstGeom>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0002F4D9-42E7-4D82-807D-A39336C033CA}" type="datetimeFigureOut">
              <a:rPr lang="es-UY" smtClean="0"/>
              <a:t>11/06/2019</a:t>
            </a:fld>
            <a:endParaRPr lang="es-UY"/>
          </a:p>
        </p:txBody>
      </p:sp>
      <p:sp>
        <p:nvSpPr>
          <p:cNvPr id="6" name="Footer Placeholder 5"/>
          <p:cNvSpPr>
            <a:spLocks noGrp="1"/>
          </p:cNvSpPr>
          <p:nvPr>
            <p:ph type="ftr" sz="quarter" idx="11"/>
          </p:nvPr>
        </p:nvSpPr>
        <p:spPr/>
        <p:txBody>
          <a:bodyPr/>
          <a:lstStyle/>
          <a:p>
            <a:endParaRPr lang="es-UY"/>
          </a:p>
        </p:txBody>
      </p:sp>
      <p:sp>
        <p:nvSpPr>
          <p:cNvPr id="7" name="Slide Number Placeholder 6"/>
          <p:cNvSpPr>
            <a:spLocks noGrp="1"/>
          </p:cNvSpPr>
          <p:nvPr>
            <p:ph type="sldNum" sz="quarter" idx="12"/>
          </p:nvPr>
        </p:nvSpPr>
        <p:spPr/>
        <p:txBody>
          <a:bodyPr/>
          <a:lstStyle/>
          <a:p>
            <a:fld id="{CA9ABB51-3AFC-4B50-BBF6-4A1D6344DD3C}" type="slidenum">
              <a:rPr lang="es-UY" smtClean="0"/>
              <a:t>‹Nº›</a:t>
            </a:fld>
            <a:endParaRPr lang="es-UY"/>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0002F4D9-42E7-4D82-807D-A39336C033CA}" type="datetimeFigureOut">
              <a:rPr lang="es-UY" smtClean="0"/>
              <a:t>11/06/2019</a:t>
            </a:fld>
            <a:endParaRPr lang="es-UY"/>
          </a:p>
        </p:txBody>
      </p:sp>
      <p:sp>
        <p:nvSpPr>
          <p:cNvPr id="6" name="Footer Placeholder 5"/>
          <p:cNvSpPr>
            <a:spLocks noGrp="1"/>
          </p:cNvSpPr>
          <p:nvPr>
            <p:ph type="ftr" sz="quarter" idx="11"/>
          </p:nvPr>
        </p:nvSpPr>
        <p:spPr/>
        <p:txBody>
          <a:bodyPr/>
          <a:lstStyle/>
          <a:p>
            <a:endParaRPr lang="es-UY"/>
          </a:p>
        </p:txBody>
      </p:sp>
      <p:sp>
        <p:nvSpPr>
          <p:cNvPr id="7" name="Slide Number Placeholder 6"/>
          <p:cNvSpPr>
            <a:spLocks noGrp="1"/>
          </p:cNvSpPr>
          <p:nvPr>
            <p:ph type="sldNum" sz="quarter" idx="12"/>
          </p:nvPr>
        </p:nvSpPr>
        <p:spPr/>
        <p:txBody>
          <a:bodyPr/>
          <a:lstStyle/>
          <a:p>
            <a:fld id="{CA9ABB51-3AFC-4B50-BBF6-4A1D6344DD3C}" type="slidenum">
              <a:rPr lang="es-UY" smtClean="0"/>
              <a:t>‹Nº›</a:t>
            </a:fld>
            <a:endParaRPr lang="es-UY"/>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0002F4D9-42E7-4D82-807D-A39336C033CA}" type="datetimeFigureOut">
              <a:rPr lang="es-UY" smtClean="0"/>
              <a:t>11/06/2019</a:t>
            </a:fld>
            <a:endParaRPr lang="es-UY"/>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s-UY"/>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CA9ABB51-3AFC-4B50-BBF6-4A1D6344DD3C}" type="slidenum">
              <a:rPr lang="es-UY" smtClean="0"/>
              <a:t>‹Nº›</a:t>
            </a:fld>
            <a:endParaRPr lang="es-UY"/>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20.png"/><Relationship Id="rId7"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22.png"/><Relationship Id="rId5" Type="http://schemas.openxmlformats.org/officeDocument/2006/relationships/image" Target="../media/image150.png"/><Relationship Id="rId10" Type="http://schemas.microsoft.com/office/2007/relationships/hdphoto" Target="../media/hdphoto1.wdp"/><Relationship Id="rId4" Type="http://schemas.openxmlformats.org/officeDocument/2006/relationships/image" Target="../media/image60.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emf"/><Relationship Id="rId5" Type="http://schemas.openxmlformats.org/officeDocument/2006/relationships/image" Target="../media/image170.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9.ti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4.tiff"/><Relationship Id="rId7" Type="http://schemas.openxmlformats.org/officeDocument/2006/relationships/diagramColors" Target="../diagrams/colors1.xml"/><Relationship Id="rId2" Type="http://schemas.openxmlformats.org/officeDocument/2006/relationships/image" Target="../media/image43.tiff"/><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3.tiff"/><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3.tif"/><Relationship Id="rId2" Type="http://schemas.openxmlformats.org/officeDocument/2006/relationships/image" Target="../media/image52.tiff"/><Relationship Id="rId1" Type="http://schemas.openxmlformats.org/officeDocument/2006/relationships/slideLayout" Target="../slideLayouts/slideLayout7.xml"/><Relationship Id="rId4" Type="http://schemas.openxmlformats.org/officeDocument/2006/relationships/image" Target="../media/image54.tiff"/></Relationships>
</file>

<file path=ppt/slides/_rels/slide31.xml.rels><?xml version="1.0" encoding="UTF-8" standalone="yes"?>
<Relationships xmlns="http://schemas.openxmlformats.org/package/2006/relationships"><Relationship Id="rId3" Type="http://schemas.openxmlformats.org/officeDocument/2006/relationships/image" Target="../media/image56.tiff"/><Relationship Id="rId7" Type="http://schemas.openxmlformats.org/officeDocument/2006/relationships/image" Target="../media/image59.tiff"/><Relationship Id="rId2" Type="http://schemas.openxmlformats.org/officeDocument/2006/relationships/image" Target="../media/image55.tiff"/><Relationship Id="rId1" Type="http://schemas.openxmlformats.org/officeDocument/2006/relationships/slideLayout" Target="../slideLayouts/slideLayout7.xml"/><Relationship Id="rId6" Type="http://schemas.openxmlformats.org/officeDocument/2006/relationships/image" Target="../media/image53.tif"/><Relationship Id="rId5" Type="http://schemas.openxmlformats.org/officeDocument/2006/relationships/image" Target="../media/image58.tiff"/><Relationship Id="rId4" Type="http://schemas.openxmlformats.org/officeDocument/2006/relationships/image" Target="../media/image57.tiff"/></Relationships>
</file>

<file path=ppt/slides/_rels/slide3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6.xml"/><Relationship Id="rId5" Type="http://schemas.openxmlformats.org/officeDocument/2006/relationships/image" Target="../media/image64.jpeg"/><Relationship Id="rId4" Type="http://schemas.openxmlformats.org/officeDocument/2006/relationships/image" Target="../media/image6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0.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gif"/><Relationship Id="rId4" Type="http://schemas.openxmlformats.org/officeDocument/2006/relationships/image" Target="../media/image8.jp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9.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21.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609600" y="1447800"/>
            <a:ext cx="7848600" cy="1927225"/>
          </a:xfrm>
        </p:spPr>
        <p:txBody>
          <a:bodyPr/>
          <a:lstStyle/>
          <a:p>
            <a:pPr algn="just"/>
            <a:r>
              <a:rPr lang="es-UY" sz="2800" b="1" dirty="0"/>
              <a:t>Ejemplos del uso de los Modelos Mixtos en Mejoramiento Genético Vegetal</a:t>
            </a:r>
            <a:endParaRPr lang="es-UY" sz="2800" dirty="0"/>
          </a:p>
        </p:txBody>
      </p:sp>
      <p:sp>
        <p:nvSpPr>
          <p:cNvPr id="3" name="2 CuadroTexto"/>
          <p:cNvSpPr txBox="1"/>
          <p:nvPr/>
        </p:nvSpPr>
        <p:spPr>
          <a:xfrm>
            <a:off x="685800" y="3540247"/>
            <a:ext cx="7848600" cy="1323439"/>
          </a:xfrm>
          <a:prstGeom prst="rect">
            <a:avLst/>
          </a:prstGeom>
          <a:noFill/>
        </p:spPr>
        <p:txBody>
          <a:bodyPr wrap="square" rtlCol="0">
            <a:spAutoFit/>
          </a:bodyPr>
          <a:lstStyle/>
          <a:p>
            <a:pPr>
              <a:spcAft>
                <a:spcPts val="1200"/>
              </a:spcAft>
            </a:pPr>
            <a:r>
              <a:rPr lang="en-US" dirty="0" smtClean="0"/>
              <a:t>Bettina </a:t>
            </a:r>
            <a:r>
              <a:rPr lang="en-US" dirty="0" err="1" smtClean="0"/>
              <a:t>Lado</a:t>
            </a:r>
            <a:r>
              <a:rPr lang="en-US" dirty="0" smtClean="0"/>
              <a:t>, Martín </a:t>
            </a:r>
            <a:r>
              <a:rPr lang="en-US" dirty="0" err="1" smtClean="0"/>
              <a:t>Quincke</a:t>
            </a:r>
            <a:r>
              <a:rPr lang="en-US" dirty="0" smtClean="0"/>
              <a:t> y </a:t>
            </a:r>
            <a:r>
              <a:rPr lang="en-US" dirty="0" err="1" smtClean="0"/>
              <a:t>Lucía</a:t>
            </a:r>
            <a:r>
              <a:rPr lang="en-US" dirty="0" smtClean="0"/>
              <a:t> Gutiérrez</a:t>
            </a:r>
          </a:p>
          <a:p>
            <a:pPr>
              <a:spcAft>
                <a:spcPts val="1200"/>
              </a:spcAft>
            </a:pPr>
            <a:endParaRPr lang="en-US" sz="1400" dirty="0" smtClean="0"/>
          </a:p>
          <a:p>
            <a:pPr>
              <a:spcAft>
                <a:spcPts val="1200"/>
              </a:spcAft>
            </a:pPr>
            <a:r>
              <a:rPr lang="en-US" sz="1400" dirty="0" err="1" smtClean="0"/>
              <a:t>Departamento</a:t>
            </a:r>
            <a:r>
              <a:rPr lang="en-US" sz="1400" dirty="0" smtClean="0"/>
              <a:t> de </a:t>
            </a:r>
            <a:r>
              <a:rPr lang="en-US" sz="1400" dirty="0" err="1" smtClean="0"/>
              <a:t>Biometría</a:t>
            </a:r>
            <a:r>
              <a:rPr lang="en-US" sz="1400" dirty="0" smtClean="0"/>
              <a:t>, </a:t>
            </a:r>
            <a:r>
              <a:rPr lang="en-US" sz="1400" dirty="0" err="1" smtClean="0"/>
              <a:t>Estadística</a:t>
            </a:r>
            <a:r>
              <a:rPr lang="en-US" sz="1400" dirty="0" smtClean="0"/>
              <a:t> y </a:t>
            </a:r>
            <a:r>
              <a:rPr lang="en-US" sz="1400" dirty="0" err="1" smtClean="0"/>
              <a:t>Computación</a:t>
            </a:r>
            <a:r>
              <a:rPr lang="en-US" sz="1400" dirty="0" smtClean="0"/>
              <a:t>, </a:t>
            </a:r>
            <a:r>
              <a:rPr lang="en-US" sz="1400" dirty="0" err="1" smtClean="0"/>
              <a:t>Facultad</a:t>
            </a:r>
            <a:r>
              <a:rPr lang="en-US" sz="1400" dirty="0" smtClean="0"/>
              <a:t> de </a:t>
            </a:r>
            <a:r>
              <a:rPr lang="en-US" sz="1400" dirty="0" err="1" smtClean="0"/>
              <a:t>Agronomía</a:t>
            </a:r>
            <a:r>
              <a:rPr lang="en-US" sz="1400" dirty="0" smtClean="0"/>
              <a:t>, </a:t>
            </a:r>
            <a:r>
              <a:rPr lang="en-US" sz="1400" dirty="0"/>
              <a:t>Universidad de la </a:t>
            </a:r>
            <a:r>
              <a:rPr lang="en-US" sz="1400" dirty="0" err="1" smtClean="0"/>
              <a:t>República</a:t>
            </a:r>
            <a:endParaRPr lang="en-US" sz="1400" dirty="0" smtClean="0"/>
          </a:p>
        </p:txBody>
      </p:sp>
      <p:pic>
        <p:nvPicPr>
          <p:cNvPr id="4" name="Picture 32" descr="udelar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5418" y="0"/>
            <a:ext cx="2249363" cy="77603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76200" y="6400800"/>
            <a:ext cx="1552605" cy="369332"/>
          </a:xfrm>
          <a:prstGeom prst="rect">
            <a:avLst/>
          </a:prstGeom>
          <a:noFill/>
        </p:spPr>
        <p:txBody>
          <a:bodyPr wrap="none" rtlCol="0">
            <a:spAutoFit/>
          </a:bodyPr>
          <a:lstStyle/>
          <a:p>
            <a:r>
              <a:rPr lang="en-US" dirty="0" smtClean="0"/>
              <a:t>SIESTA 2019</a:t>
            </a:r>
            <a:endParaRPr lang="en-US" dirty="0"/>
          </a:p>
        </p:txBody>
      </p:sp>
    </p:spTree>
    <p:extLst>
      <p:ext uri="{BB962C8B-B14F-4D97-AF65-F5344CB8AC3E}">
        <p14:creationId xmlns:p14="http://schemas.microsoft.com/office/powerpoint/2010/main" val="38111238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4800" y="-310029"/>
            <a:ext cx="8229600" cy="990600"/>
          </a:xfrm>
        </p:spPr>
        <p:txBody>
          <a:bodyPr>
            <a:noAutofit/>
          </a:bodyPr>
          <a:lstStyle/>
          <a:p>
            <a:r>
              <a:rPr lang="en-US" sz="2400" dirty="0" err="1" smtClean="0"/>
              <a:t>Modelos</a:t>
            </a:r>
            <a:r>
              <a:rPr lang="en-US" sz="2400" dirty="0" smtClean="0"/>
              <a:t> </a:t>
            </a:r>
            <a:r>
              <a:rPr lang="en-US" sz="2400" dirty="0" err="1" smtClean="0"/>
              <a:t>Mixtos</a:t>
            </a:r>
            <a:r>
              <a:rPr lang="en-US" sz="2400" dirty="0" smtClean="0"/>
              <a:t> </a:t>
            </a:r>
            <a:r>
              <a:rPr lang="en-US" sz="2400" dirty="0" err="1" smtClean="0"/>
              <a:t>en</a:t>
            </a:r>
            <a:r>
              <a:rPr lang="en-US" sz="2400" dirty="0" smtClean="0"/>
              <a:t> el </a:t>
            </a:r>
            <a:r>
              <a:rPr lang="en-US" sz="2400" dirty="0" err="1" smtClean="0"/>
              <a:t>contexto</a:t>
            </a:r>
            <a:r>
              <a:rPr lang="en-US" sz="2400" dirty="0" smtClean="0"/>
              <a:t> de </a:t>
            </a:r>
            <a:r>
              <a:rPr lang="en-US" sz="2400" dirty="0" err="1" smtClean="0"/>
              <a:t>mejoramiento</a:t>
            </a:r>
            <a:r>
              <a:rPr lang="en-US" sz="2400" dirty="0" smtClean="0"/>
              <a:t> vegetal</a:t>
            </a:r>
            <a:endParaRPr lang="en-US" sz="2400" dirty="0"/>
          </a:p>
        </p:txBody>
      </p:sp>
      <mc:AlternateContent xmlns:mc="http://schemas.openxmlformats.org/markup-compatibility/2006" xmlns:a14="http://schemas.microsoft.com/office/drawing/2010/main">
        <mc:Choice Requires="a14">
          <p:sp>
            <p:nvSpPr>
              <p:cNvPr id="6" name="Rectángulo 5"/>
              <p:cNvSpPr/>
              <p:nvPr/>
            </p:nvSpPr>
            <p:spPr>
              <a:xfrm>
                <a:off x="1066800" y="1981200"/>
                <a:ext cx="5486400" cy="6806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UY" sz="2800" i="1" smtClean="0">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𝑋</m:t>
                      </m:r>
                      <m:sSub>
                        <m:sSubPr>
                          <m:ctrlPr>
                            <a:rPr lang="en-US" sz="2800" i="1">
                              <a:latin typeface="Cambria Math" panose="02040503050406030204" pitchFamily="18" charset="0"/>
                            </a:rPr>
                          </m:ctrlPr>
                        </m:sSubPr>
                        <m:e>
                          <m:r>
                            <a:rPr lang="en-US" sz="2800" i="1">
                              <a:latin typeface="Cambria Math" panose="02040503050406030204" pitchFamily="18" charset="0"/>
                            </a:rPr>
                            <m:t>𝛽</m:t>
                          </m:r>
                        </m:e>
                        <m:sub>
                          <m:r>
                            <a:rPr lang="es-UY" sz="2800" i="1">
                              <a:latin typeface="Cambria Math" panose="02040503050406030204" pitchFamily="18" charset="0"/>
                            </a:rPr>
                            <m:t>𝑏𝑙𝑢𝑝</m:t>
                          </m:r>
                        </m:sub>
                      </m:sSub>
                      <m:r>
                        <a:rPr lang="en-US" sz="2800" i="1">
                          <a:latin typeface="Cambria Math" panose="02040503050406030204" pitchFamily="18" charset="0"/>
                        </a:rPr>
                        <m:t>+</m:t>
                      </m:r>
                      <m:r>
                        <a:rPr lang="es-UY" sz="2800" i="1">
                          <a:latin typeface="Cambria Math" panose="02040503050406030204" pitchFamily="18" charset="0"/>
                        </a:rPr>
                        <m:t>𝑍</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𝑔</m:t>
                          </m:r>
                        </m:e>
                        <m:sub>
                          <m:r>
                            <a:rPr lang="es-UY" sz="2800" i="1">
                              <a:latin typeface="Cambria Math" panose="02040503050406030204" pitchFamily="18" charset="0"/>
                            </a:rPr>
                            <m:t>𝑏𝑙𝑢𝑝</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s-UY" sz="2800" i="1">
                              <a:latin typeface="Cambria Math" panose="02040503050406030204" pitchFamily="18" charset="0"/>
                            </a:rPr>
                            <m:t>𝜀</m:t>
                          </m:r>
                        </m:e>
                        <m:sub>
                          <m:r>
                            <a:rPr lang="es-UY" sz="2800" i="1">
                              <a:latin typeface="Cambria Math" panose="02040503050406030204" pitchFamily="18" charset="0"/>
                            </a:rPr>
                            <m:t>𝑏𝑙𝑢𝑝</m:t>
                          </m:r>
                        </m:sub>
                      </m:sSub>
                      <m:r>
                        <m:rPr>
                          <m:nor/>
                        </m:rPr>
                        <a:rPr lang="en-US" sz="2800"/>
                        <m:t> 	</m:t>
                      </m:r>
                    </m:oMath>
                  </m:oMathPara>
                </a14:m>
                <a:endParaRPr lang="en-US" sz="2800" dirty="0"/>
              </a:p>
            </p:txBody>
          </p:sp>
        </mc:Choice>
        <mc:Fallback xmlns="">
          <p:sp>
            <p:nvSpPr>
              <p:cNvPr id="6" name="Rectángulo 5"/>
              <p:cNvSpPr>
                <a:spLocks noRot="1" noChangeAspect="1" noMove="1" noResize="1" noEditPoints="1" noAdjustHandles="1" noChangeArrowheads="1" noChangeShapeType="1" noTextEdit="1"/>
              </p:cNvSpPr>
              <p:nvPr/>
            </p:nvSpPr>
            <p:spPr>
              <a:xfrm>
                <a:off x="1066800" y="1981200"/>
                <a:ext cx="5486400" cy="68063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ángulo 6"/>
              <p:cNvSpPr/>
              <p:nvPr/>
            </p:nvSpPr>
            <p:spPr>
              <a:xfrm>
                <a:off x="883919" y="3189822"/>
                <a:ext cx="1524000" cy="1077218"/>
              </a:xfrm>
              <a:prstGeom prst="rect">
                <a:avLst/>
              </a:prstGeom>
              <a:ln>
                <a:solidFill>
                  <a:schemeClr val="accent3"/>
                </a:solidFill>
              </a:ln>
            </p:spPr>
            <p:txBody>
              <a:bodyPr wrap="square">
                <a:spAutoFit/>
              </a:bodyPr>
              <a:lstStyle/>
              <a:p>
                <a:pPr>
                  <a:lnSpc>
                    <a:spcPct val="150000"/>
                  </a:lnSpc>
                  <a:spcAft>
                    <a:spcPts val="600"/>
                  </a:spcAft>
                </a:pPr>
                <a14:m>
                  <m:oMathPara xmlns:m="http://schemas.openxmlformats.org/officeDocument/2006/math">
                    <m:oMathParaPr>
                      <m:jc m:val="left"/>
                    </m:oMathParaPr>
                    <m:oMath xmlns:m="http://schemas.openxmlformats.org/officeDocument/2006/math">
                      <m:r>
                        <a:rPr lang="es-ES" i="1" smtClean="0">
                          <a:latin typeface="Cambria Math" panose="02040503050406030204" pitchFamily="18" charset="0"/>
                          <a:ea typeface="Times New Roman" panose="02020603050405020304" pitchFamily="18" charset="0"/>
                          <a:cs typeface="Times New Roman" panose="02020603050405020304" pitchFamily="18" charset="0"/>
                        </a:rPr>
                        <m:t>𝐸</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𝑦</m:t>
                          </m:r>
                        </m:e>
                      </m:d>
                      <m:r>
                        <a:rPr lang="es-ES" i="1">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𝑋</m:t>
                      </m:r>
                      <m:r>
                        <a:rPr lang="es-ES" i="1">
                          <a:latin typeface="Cambria Math" panose="02040503050406030204" pitchFamily="18" charset="0"/>
                          <a:ea typeface="Times New Roman" panose="02020603050405020304" pitchFamily="18" charset="0"/>
                          <a:cs typeface="Times New Roman" panose="02020603050405020304" pitchFamily="18" charset="0"/>
                        </a:rPr>
                        <m:t>𝛽</m:t>
                      </m:r>
                    </m:oMath>
                  </m:oMathPara>
                </a14:m>
                <a:endParaRPr lang="en-US" i="1" dirty="0" smtClean="0">
                  <a:latin typeface="Cambria Math" panose="02040503050406030204" pitchFamily="18" charset="0"/>
                  <a:ea typeface="Times New Roman" panose="02020603050405020304" pitchFamily="18" charset="0"/>
                  <a:cs typeface="Times New Roman" panose="02020603050405020304" pitchFamily="18" charset="0"/>
                </a:endParaRPr>
              </a:p>
              <a:p>
                <a:pPr>
                  <a:lnSpc>
                    <a:spcPct val="150000"/>
                  </a:lnSpc>
                  <a:spcAft>
                    <a:spcPts val="600"/>
                  </a:spcAft>
                </a:pPr>
                <a14:m>
                  <m:oMathPara xmlns:m="http://schemas.openxmlformats.org/officeDocument/2006/math">
                    <m:oMathParaPr>
                      <m:jc m:val="left"/>
                    </m:oMathParaPr>
                    <m:oMath xmlns:m="http://schemas.openxmlformats.org/officeDocument/2006/math">
                      <m:r>
                        <a:rPr lang="es-ES" i="1">
                          <a:latin typeface="Cambria Math" panose="02040503050406030204" pitchFamily="18" charset="0"/>
                          <a:ea typeface="Times New Roman" panose="02020603050405020304" pitchFamily="18" charset="0"/>
                          <a:cs typeface="Times New Roman" panose="02020603050405020304" pitchFamily="18" charset="0"/>
                        </a:rPr>
                        <m:t>𝑉𝑎𝑟</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𝑦</m:t>
                          </m:r>
                        </m:e>
                      </m:d>
                      <m:r>
                        <a:rPr lang="es-ES" i="1">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𝑉</m:t>
                      </m:r>
                    </m:oMath>
                  </m:oMathPara>
                </a14:m>
                <a:endParaRPr lang="en-US" dirty="0"/>
              </a:p>
            </p:txBody>
          </p:sp>
        </mc:Choice>
        <mc:Fallback xmlns="">
          <p:sp>
            <p:nvSpPr>
              <p:cNvPr id="7" name="Rectángulo 6"/>
              <p:cNvSpPr>
                <a:spLocks noRot="1" noChangeAspect="1" noMove="1" noResize="1" noEditPoints="1" noAdjustHandles="1" noChangeArrowheads="1" noChangeShapeType="1" noTextEdit="1"/>
              </p:cNvSpPr>
              <p:nvPr/>
            </p:nvSpPr>
            <p:spPr>
              <a:xfrm>
                <a:off x="883919" y="3189822"/>
                <a:ext cx="1524000" cy="1077218"/>
              </a:xfrm>
              <a:prstGeom prst="rect">
                <a:avLst/>
              </a:prstGeom>
              <a:blipFill rotWithShape="0">
                <a:blip r:embed="rId4"/>
                <a:stretch>
                  <a:fillRect/>
                </a:stretch>
              </a:blipFill>
              <a:ln>
                <a:solidFill>
                  <a:schemeClr val="accent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ángulo 7"/>
              <p:cNvSpPr/>
              <p:nvPr/>
            </p:nvSpPr>
            <p:spPr>
              <a:xfrm>
                <a:off x="3952657" y="3189822"/>
                <a:ext cx="3362543" cy="1119345"/>
              </a:xfrm>
              <a:prstGeom prst="rect">
                <a:avLst/>
              </a:prstGeom>
              <a:ln>
                <a:solidFill>
                  <a:srgbClr val="7030A0"/>
                </a:solidFill>
              </a:ln>
            </p:spPr>
            <p:txBody>
              <a:bodyPr wrap="square">
                <a:spAutoFit/>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Times New Roman" panose="02020603050405020304" pitchFamily="18" charset="0"/>
                          <a:cs typeface="Times New Roman" panose="02020603050405020304" pitchFamily="18" charset="0"/>
                        </a:rPr>
                        <m:t>𝐸</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𝑢</m:t>
                          </m:r>
                        </m:e>
                      </m:d>
                      <m:r>
                        <a:rPr lang="es-ES" i="1">
                          <a:latin typeface="Cambria Math" panose="02040503050406030204" pitchFamily="18" charset="0"/>
                          <a:ea typeface="Times New Roman" panose="02020603050405020304" pitchFamily="18" charset="0"/>
                          <a:cs typeface="Times New Roman" panose="02020603050405020304" pitchFamily="18" charset="0"/>
                        </a:rPr>
                        <m:t>=0</m:t>
                      </m:r>
                    </m:oMath>
                  </m:oMathPara>
                </a14:m>
                <a:endParaRPr lang="en-US" i="1" dirty="0">
                  <a:latin typeface="Cambria Math"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ea typeface="Times New Roman" panose="02020603050405020304" pitchFamily="18" charset="0"/>
                          <a:cs typeface="Times New Roman" panose="02020603050405020304" pitchFamily="18" charset="0"/>
                        </a:rPr>
                        <m:t>𝑉𝑎𝑟</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𝑔</m:t>
                          </m:r>
                        </m:e>
                      </m:d>
                      <m:r>
                        <a:rPr lang="es-ES" i="1">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𝐺</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𝐾</m:t>
                      </m:r>
                      <m:sSubSup>
                        <m:sSubSupPr>
                          <m:ctrlPr>
                            <a:rPr lang="en-US" i="1">
                              <a:latin typeface="Cambria Math" panose="02040503050406030204" pitchFamily="18" charset="0"/>
                            </a:rPr>
                          </m:ctrlPr>
                        </m:sSubSupPr>
                        <m:e>
                          <m:r>
                            <a:rPr lang="es-UY" i="1">
                              <a:latin typeface="Cambria Math" panose="02040503050406030204" pitchFamily="18" charset="0"/>
                            </a:rPr>
                            <m:t>𝜎</m:t>
                          </m:r>
                        </m:e>
                        <m:sub>
                          <m:r>
                            <a:rPr lang="en-US" b="0" i="1" smtClean="0">
                              <a:latin typeface="Cambria Math" panose="02040503050406030204" pitchFamily="18" charset="0"/>
                            </a:rPr>
                            <m:t>𝑔</m:t>
                          </m:r>
                        </m:sub>
                        <m:sup>
                          <m:r>
                            <a:rPr lang="es-UY" i="1">
                              <a:latin typeface="Cambria Math" panose="02040503050406030204" pitchFamily="18" charset="0"/>
                            </a:rPr>
                            <m:t>2</m:t>
                          </m:r>
                        </m:sup>
                      </m:sSubSup>
                    </m:oMath>
                  </m:oMathPara>
                </a14:m>
                <a:endParaRPr lang="en-US" dirty="0">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8" name="Rectángulo 7"/>
              <p:cNvSpPr>
                <a:spLocks noRot="1" noChangeAspect="1" noMove="1" noResize="1" noEditPoints="1" noAdjustHandles="1" noChangeArrowheads="1" noChangeShapeType="1" noTextEdit="1"/>
              </p:cNvSpPr>
              <p:nvPr/>
            </p:nvSpPr>
            <p:spPr>
              <a:xfrm>
                <a:off x="3952657" y="3189822"/>
                <a:ext cx="3362543" cy="1119345"/>
              </a:xfrm>
              <a:prstGeom prst="rect">
                <a:avLst/>
              </a:prstGeom>
              <a:blipFill rotWithShape="0">
                <a:blip r:embed="rId5"/>
                <a:stretch>
                  <a:fillRect/>
                </a:stretch>
              </a:blipFill>
              <a:ln>
                <a:solidFill>
                  <a:srgbClr val="7030A0"/>
                </a:solidFill>
              </a:ln>
            </p:spPr>
            <p:txBody>
              <a:bodyPr/>
              <a:lstStyle/>
              <a:p>
                <a:r>
                  <a:rPr lang="en-US">
                    <a:noFill/>
                  </a:rPr>
                  <a:t> </a:t>
                </a:r>
              </a:p>
            </p:txBody>
          </p:sp>
        </mc:Fallback>
      </mc:AlternateContent>
      <p:sp>
        <p:nvSpPr>
          <p:cNvPr id="9" name="Flecha abajo 8"/>
          <p:cNvSpPr/>
          <p:nvPr/>
        </p:nvSpPr>
        <p:spPr>
          <a:xfrm>
            <a:off x="4191000" y="2509186"/>
            <a:ext cx="45719" cy="652534"/>
          </a:xfrm>
          <a:prstGeom prst="downArrow">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echa abajo 11"/>
          <p:cNvSpPr/>
          <p:nvPr/>
        </p:nvSpPr>
        <p:spPr>
          <a:xfrm>
            <a:off x="1600200" y="2559156"/>
            <a:ext cx="45719" cy="613341"/>
          </a:xfrm>
          <a:prstGeom prst="downArrow">
            <a:avLst/>
          </a:prstGeom>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ángulo 12"/>
              <p:cNvSpPr/>
              <p:nvPr/>
            </p:nvSpPr>
            <p:spPr>
              <a:xfrm>
                <a:off x="3955728" y="1419487"/>
                <a:ext cx="971356"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en-US"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𝑢</m:t>
                          </m:r>
                        </m:e>
                        <m:sub>
                          <m:r>
                            <a:rPr lang="es-UY" i="1">
                              <a:latin typeface="Cambria Math" panose="02040503050406030204" pitchFamily="18" charset="0"/>
                              <a:ea typeface="Times New Roman" panose="02020603050405020304" pitchFamily="18" charset="0"/>
                              <a:cs typeface="Times New Roman" panose="02020603050405020304" pitchFamily="18" charset="0"/>
                            </a:rPr>
                            <m:t>𝑏𝑙𝑢𝑝</m:t>
                          </m:r>
                        </m:sub>
                      </m:sSub>
                    </m:oMath>
                  </m:oMathPara>
                </a14:m>
                <a:endParaRPr lang="en-US" dirty="0"/>
              </a:p>
            </p:txBody>
          </p:sp>
        </mc:Choice>
        <mc:Fallback xmlns="">
          <p:sp>
            <p:nvSpPr>
              <p:cNvPr id="13" name="Rectángulo 12"/>
              <p:cNvSpPr>
                <a:spLocks noRot="1" noChangeAspect="1" noMove="1" noResize="1" noEditPoints="1" noAdjustHandles="1" noChangeArrowheads="1" noChangeShapeType="1" noTextEdit="1"/>
              </p:cNvSpPr>
              <p:nvPr/>
            </p:nvSpPr>
            <p:spPr>
              <a:xfrm>
                <a:off x="3955728" y="1419487"/>
                <a:ext cx="971356" cy="390748"/>
              </a:xfrm>
              <a:prstGeom prst="rect">
                <a:avLst/>
              </a:prstGeom>
              <a:blipFill rotWithShape="0">
                <a:blip r:embed="rId6"/>
                <a:stretch>
                  <a:fillRect b="-7813"/>
                </a:stretch>
              </a:blipFill>
            </p:spPr>
            <p:txBody>
              <a:bodyPr/>
              <a:lstStyle/>
              <a:p>
                <a:r>
                  <a:rPr lang="en-US">
                    <a:noFill/>
                  </a:rPr>
                  <a:t> </a:t>
                </a:r>
              </a:p>
            </p:txBody>
          </p:sp>
        </mc:Fallback>
      </mc:AlternateContent>
      <p:sp>
        <p:nvSpPr>
          <p:cNvPr id="14" name="Cerrar llave 13"/>
          <p:cNvSpPr/>
          <p:nvPr/>
        </p:nvSpPr>
        <p:spPr>
          <a:xfrm rot="16200000">
            <a:off x="4171017" y="1580218"/>
            <a:ext cx="395051" cy="711714"/>
          </a:xfrm>
          <a:prstGeom prst="rightBrace">
            <a:avLst>
              <a:gd name="adj1" fmla="val 0"/>
              <a:gd name="adj2" fmla="val 55063"/>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mc:AlternateContent xmlns:mc="http://schemas.openxmlformats.org/markup-compatibility/2006" xmlns:a14="http://schemas.microsoft.com/office/drawing/2010/main">
        <mc:Choice Requires="a14">
          <p:sp>
            <p:nvSpPr>
              <p:cNvPr id="15" name="Rectángulo 14"/>
              <p:cNvSpPr/>
              <p:nvPr/>
            </p:nvSpPr>
            <p:spPr>
              <a:xfrm>
                <a:off x="5236531" y="750964"/>
                <a:ext cx="2362200" cy="1119537"/>
              </a:xfrm>
              <a:prstGeom prst="rect">
                <a:avLst/>
              </a:prstGeom>
              <a:ln>
                <a:solidFill>
                  <a:srgbClr val="689D61"/>
                </a:solidFill>
              </a:ln>
            </p:spPr>
            <p:txBody>
              <a:bodyPr wrap="square">
                <a:spAutoFit/>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Times New Roman" panose="02020603050405020304" pitchFamily="18" charset="0"/>
                          <a:cs typeface="Times New Roman" panose="02020603050405020304" pitchFamily="18" charset="0"/>
                        </a:rPr>
                        <m:t>𝐸</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𝑒</m:t>
                          </m:r>
                        </m:e>
                      </m:d>
                      <m:r>
                        <a:rPr lang="es-ES" i="1">
                          <a:latin typeface="Cambria Math" panose="02040503050406030204" pitchFamily="18" charset="0"/>
                          <a:ea typeface="Times New Roman" panose="02020603050405020304" pitchFamily="18" charset="0"/>
                          <a:cs typeface="Times New Roman" panose="02020603050405020304" pitchFamily="18" charset="0"/>
                        </a:rPr>
                        <m:t>=0 </m:t>
                      </m:r>
                    </m:oMath>
                  </m:oMathPara>
                </a14:m>
                <a:endParaRPr lang="en-US" i="1" dirty="0">
                  <a:latin typeface="Cambria Math"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ea typeface="Times New Roman" panose="02020603050405020304" pitchFamily="18" charset="0"/>
                          <a:cs typeface="Times New Roman" panose="02020603050405020304" pitchFamily="18" charset="0"/>
                        </a:rPr>
                        <m:t>𝑉𝑎𝑟</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𝑒</m:t>
                          </m:r>
                        </m:e>
                      </m:d>
                      <m:r>
                        <a:rPr lang="es-ES" i="1">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𝑅</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sSubSup>
                        <m:sSubSupPr>
                          <m:ctrlPr>
                            <a:rPr lang="en-US" i="1">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𝑒</m:t>
                          </m:r>
                        </m:sub>
                        <m:sup>
                          <m:r>
                            <a:rPr lang="en-US" i="1">
                              <a:latin typeface="Cambria Math" panose="02040503050406030204" pitchFamily="18" charset="0"/>
                              <a:cs typeface="Times New Roman" panose="02020603050405020304" pitchFamily="18" charset="0"/>
                            </a:rPr>
                            <m:t>2</m:t>
                          </m:r>
                        </m:sup>
                      </m:sSubSup>
                    </m:oMath>
                  </m:oMathPara>
                </a14:m>
                <a:endParaRPr lang="en-US" i="1" dirty="0">
                  <a:latin typeface="Cambria Math" panose="02040503050406030204" pitchFamily="18" charset="0"/>
                  <a:ea typeface="Times New Roman" panose="02020603050405020304" pitchFamily="18" charset="0"/>
                  <a:cs typeface="Times New Roman" panose="02020603050405020304" pitchFamily="18" charset="0"/>
                </a:endParaRPr>
              </a:p>
            </p:txBody>
          </p:sp>
        </mc:Choice>
        <mc:Fallback xmlns="">
          <p:sp>
            <p:nvSpPr>
              <p:cNvPr id="15" name="Rectángulo 14"/>
              <p:cNvSpPr>
                <a:spLocks noRot="1" noChangeAspect="1" noMove="1" noResize="1" noEditPoints="1" noAdjustHandles="1" noChangeArrowheads="1" noChangeShapeType="1" noTextEdit="1"/>
              </p:cNvSpPr>
              <p:nvPr/>
            </p:nvSpPr>
            <p:spPr>
              <a:xfrm>
                <a:off x="5236531" y="750964"/>
                <a:ext cx="2362200" cy="1119537"/>
              </a:xfrm>
              <a:prstGeom prst="rect">
                <a:avLst/>
              </a:prstGeom>
              <a:blipFill rotWithShape="0">
                <a:blip r:embed="rId7"/>
                <a:stretch>
                  <a:fillRect/>
                </a:stretch>
              </a:blipFill>
              <a:ln>
                <a:solidFill>
                  <a:srgbClr val="689D61"/>
                </a:solidFill>
              </a:ln>
            </p:spPr>
            <p:txBody>
              <a:bodyPr/>
              <a:lstStyle/>
              <a:p>
                <a:r>
                  <a:rPr lang="en-US">
                    <a:noFill/>
                  </a:rPr>
                  <a:t> </a:t>
                </a:r>
              </a:p>
            </p:txBody>
          </p:sp>
        </mc:Fallback>
      </mc:AlternateContent>
      <p:sp>
        <p:nvSpPr>
          <p:cNvPr id="17" name="Flecha derecha 16"/>
          <p:cNvSpPr/>
          <p:nvPr/>
        </p:nvSpPr>
        <p:spPr>
          <a:xfrm rot="16200000" flipV="1">
            <a:off x="5499296" y="2075168"/>
            <a:ext cx="355207" cy="76199"/>
          </a:xfrm>
          <a:prstGeom prst="rightArrow">
            <a:avLst/>
          </a:prstGeom>
          <a:solidFill>
            <a:srgbClr val="689D61"/>
          </a:solidFill>
          <a:ln>
            <a:solidFill>
              <a:srgbClr val="689D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adroTexto 17"/>
          <p:cNvSpPr txBox="1"/>
          <p:nvPr/>
        </p:nvSpPr>
        <p:spPr>
          <a:xfrm>
            <a:off x="152400" y="791270"/>
            <a:ext cx="3505200" cy="400110"/>
          </a:xfrm>
          <a:prstGeom prst="rect">
            <a:avLst/>
          </a:prstGeom>
          <a:noFill/>
        </p:spPr>
        <p:txBody>
          <a:bodyPr wrap="square" rtlCol="0">
            <a:spAutoFit/>
          </a:bodyPr>
          <a:lstStyle/>
          <a:p>
            <a:r>
              <a:rPr lang="en-US" sz="2000" dirty="0" err="1" smtClean="0"/>
              <a:t>Modelo</a:t>
            </a:r>
            <a:r>
              <a:rPr lang="en-US" sz="2000" dirty="0" smtClean="0"/>
              <a:t> GBLUP:</a:t>
            </a:r>
          </a:p>
        </p:txBody>
      </p:sp>
      <p:pic>
        <p:nvPicPr>
          <p:cNvPr id="19" name="Imagen 18"/>
          <p:cNvPicPr>
            <a:picLocks noChangeAspect="1"/>
          </p:cNvPicPr>
          <p:nvPr/>
        </p:nvPicPr>
        <p:blipFill rotWithShape="1">
          <a:blip r:embed="rId8">
            <a:extLst>
              <a:ext uri="{28A0092B-C50C-407E-A947-70E740481C1C}">
                <a14:useLocalDpi xmlns:a14="http://schemas.microsoft.com/office/drawing/2010/main" val="0"/>
              </a:ext>
            </a:extLst>
          </a:blip>
          <a:srcRect t="29041" b="15628"/>
          <a:stretch/>
        </p:blipFill>
        <p:spPr>
          <a:xfrm>
            <a:off x="102171" y="3189822"/>
            <a:ext cx="3541925" cy="1447800"/>
          </a:xfrm>
          <a:prstGeom prst="rect">
            <a:avLst/>
          </a:prstGeom>
        </p:spPr>
      </p:pic>
      <p:grpSp>
        <p:nvGrpSpPr>
          <p:cNvPr id="3" name="Grupo 2"/>
          <p:cNvGrpSpPr/>
          <p:nvPr/>
        </p:nvGrpSpPr>
        <p:grpSpPr>
          <a:xfrm>
            <a:off x="3512557" y="4112930"/>
            <a:ext cx="2659643" cy="2074722"/>
            <a:chOff x="5334000" y="3808041"/>
            <a:chExt cx="2659643" cy="2074722"/>
          </a:xfrm>
        </p:grpSpPr>
        <p:sp>
          <p:nvSpPr>
            <p:cNvPr id="20" name="Elipse 19"/>
            <p:cNvSpPr/>
            <p:nvPr/>
          </p:nvSpPr>
          <p:spPr>
            <a:xfrm>
              <a:off x="5334000" y="4739763"/>
              <a:ext cx="1126149" cy="1143000"/>
            </a:xfrm>
            <a:prstGeom prst="ellipse">
              <a:avLst/>
            </a:prstGeom>
            <a:solidFill>
              <a:srgbClr val="DFC9E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Imagen 20"/>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5815291">
              <a:off x="5325226" y="4884774"/>
              <a:ext cx="679025" cy="511625"/>
            </a:xfrm>
            <a:prstGeom prst="rect">
              <a:avLst/>
            </a:prstGeom>
          </p:spPr>
        </p:pic>
        <p:pic>
          <p:nvPicPr>
            <p:cNvPr id="22" name="Imagen 21"/>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5815291">
              <a:off x="5784652" y="4972502"/>
              <a:ext cx="679025" cy="511625"/>
            </a:xfrm>
            <a:prstGeom prst="rect">
              <a:avLst/>
            </a:prstGeom>
          </p:spPr>
        </p:pic>
        <p:pic>
          <p:nvPicPr>
            <p:cNvPr id="23" name="Imagen 22"/>
            <p:cNvPicPr>
              <a:picLocks noChangeAspect="1"/>
            </p:cNvPicPr>
            <p:nvPr/>
          </p:nvPicPr>
          <p:blipFill>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5815291">
              <a:off x="5489789" y="5065053"/>
              <a:ext cx="679025" cy="511625"/>
            </a:xfrm>
            <a:prstGeom prst="rect">
              <a:avLst/>
            </a:prstGeom>
          </p:spPr>
        </p:pic>
        <p:cxnSp>
          <p:nvCxnSpPr>
            <p:cNvPr id="24" name="Conector curvado 23"/>
            <p:cNvCxnSpPr/>
            <p:nvPr/>
          </p:nvCxnSpPr>
          <p:spPr>
            <a:xfrm flipV="1">
              <a:off x="6400801" y="3808041"/>
              <a:ext cx="1592842" cy="1247510"/>
            </a:xfrm>
            <a:prstGeom prst="curvedConnector3">
              <a:avLst>
                <a:gd name="adj1" fmla="val 50000"/>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 name="Grupo 4"/>
          <p:cNvGrpSpPr/>
          <p:nvPr/>
        </p:nvGrpSpPr>
        <p:grpSpPr>
          <a:xfrm>
            <a:off x="4809988" y="4493469"/>
            <a:ext cx="3215285" cy="2029968"/>
            <a:chOff x="5808849" y="4521348"/>
            <a:chExt cx="3215285" cy="2029968"/>
          </a:xfrm>
        </p:grpSpPr>
        <p:pic>
          <p:nvPicPr>
            <p:cNvPr id="25" name="Imagen 24"/>
            <p:cNvPicPr>
              <a:picLocks noChangeAspect="1"/>
            </p:cNvPicPr>
            <p:nvPr/>
          </p:nvPicPr>
          <p:blipFill>
            <a:blip r:embed="rId11"/>
            <a:stretch>
              <a:fillRect/>
            </a:stretch>
          </p:blipFill>
          <p:spPr>
            <a:xfrm>
              <a:off x="5808849" y="4521348"/>
              <a:ext cx="3012701" cy="2029968"/>
            </a:xfrm>
            <a:prstGeom prst="rect">
              <a:avLst/>
            </a:prstGeom>
          </p:spPr>
        </p:pic>
        <p:sp>
          <p:nvSpPr>
            <p:cNvPr id="26" name="Rectángulo 25"/>
            <p:cNvSpPr/>
            <p:nvPr/>
          </p:nvSpPr>
          <p:spPr>
            <a:xfrm rot="18151052">
              <a:off x="7347788" y="4130389"/>
              <a:ext cx="238428" cy="3114265"/>
            </a:xfrm>
            <a:prstGeom prst="rect">
              <a:avLst/>
            </a:prstGeom>
            <a:solidFill>
              <a:schemeClr val="accent5">
                <a:alpha val="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183798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ángulo 42"/>
          <p:cNvSpPr/>
          <p:nvPr/>
        </p:nvSpPr>
        <p:spPr>
          <a:xfrm>
            <a:off x="228600" y="-40846"/>
            <a:ext cx="2908168" cy="461665"/>
          </a:xfrm>
          <a:prstGeom prst="rect">
            <a:avLst/>
          </a:prstGeom>
        </p:spPr>
        <p:txBody>
          <a:bodyPr wrap="none">
            <a:spAutoFit/>
          </a:bodyPr>
          <a:lstStyle/>
          <a:p>
            <a:r>
              <a:rPr lang="es-UY" sz="2400" dirty="0" err="1" smtClean="0"/>
              <a:t>Multiples</a:t>
            </a:r>
            <a:r>
              <a:rPr lang="es-UY" sz="2400" dirty="0" smtClean="0"/>
              <a:t> ambientes</a:t>
            </a:r>
            <a:endParaRPr lang="es-UY" sz="3200" dirty="0"/>
          </a:p>
        </p:txBody>
      </p:sp>
      <p:sp>
        <p:nvSpPr>
          <p:cNvPr id="2" name="Marcador de número de diapositiva 1"/>
          <p:cNvSpPr>
            <a:spLocks noGrp="1"/>
          </p:cNvSpPr>
          <p:nvPr>
            <p:ph type="sldNum" sz="quarter" idx="12"/>
          </p:nvPr>
        </p:nvSpPr>
        <p:spPr/>
        <p:txBody>
          <a:bodyPr/>
          <a:lstStyle/>
          <a:p>
            <a:fld id="{BC041FF0-65EB-4AA1-B1BE-6C4039CE7383}" type="slidenum">
              <a:rPr lang="es-UY" smtClean="0"/>
              <a:pPr/>
              <a:t>11</a:t>
            </a:fld>
            <a:endParaRPr lang="es-UY" dirty="0"/>
          </a:p>
        </p:txBody>
      </p:sp>
      <p:grpSp>
        <p:nvGrpSpPr>
          <p:cNvPr id="54" name="Grupo 53"/>
          <p:cNvGrpSpPr/>
          <p:nvPr/>
        </p:nvGrpSpPr>
        <p:grpSpPr>
          <a:xfrm>
            <a:off x="6515099" y="0"/>
            <a:ext cx="2620409" cy="655059"/>
            <a:chOff x="6167523" y="0"/>
            <a:chExt cx="2967986" cy="787783"/>
          </a:xfrm>
        </p:grpSpPr>
        <p:grpSp>
          <p:nvGrpSpPr>
            <p:cNvPr id="55" name="Grupo 54"/>
            <p:cNvGrpSpPr/>
            <p:nvPr/>
          </p:nvGrpSpPr>
          <p:grpSpPr>
            <a:xfrm>
              <a:off x="6167523" y="100560"/>
              <a:ext cx="2967986" cy="611438"/>
              <a:chOff x="-1610891" y="2981613"/>
              <a:chExt cx="4264649" cy="836827"/>
            </a:xfrm>
          </p:grpSpPr>
          <p:sp>
            <p:nvSpPr>
              <p:cNvPr id="57" name="Flecha derecha 56"/>
              <p:cNvSpPr/>
              <p:nvPr/>
            </p:nvSpPr>
            <p:spPr>
              <a:xfrm>
                <a:off x="-1610891" y="2994908"/>
                <a:ext cx="923981" cy="823532"/>
              </a:xfrm>
              <a:prstGeom prst="right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2000" b="1" dirty="0" smtClean="0"/>
                  <a:t>1</a:t>
                </a:r>
                <a:endParaRPr lang="es-UY" sz="2000" b="1" dirty="0"/>
              </a:p>
            </p:txBody>
          </p:sp>
          <p:sp>
            <p:nvSpPr>
              <p:cNvPr id="58" name="Flecha derecha 57"/>
              <p:cNvSpPr/>
              <p:nvPr/>
            </p:nvSpPr>
            <p:spPr>
              <a:xfrm>
                <a:off x="-659031" y="2994908"/>
                <a:ext cx="875095" cy="810237"/>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59" name="Flecha derecha 58"/>
              <p:cNvSpPr/>
              <p:nvPr/>
            </p:nvSpPr>
            <p:spPr>
              <a:xfrm>
                <a:off x="205251" y="2994908"/>
                <a:ext cx="866431" cy="810237"/>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60" name="Flecha derecha 59"/>
              <p:cNvSpPr/>
              <p:nvPr/>
            </p:nvSpPr>
            <p:spPr>
              <a:xfrm>
                <a:off x="1039515" y="2981613"/>
                <a:ext cx="819828" cy="810237"/>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61" name="Flecha derecha 60"/>
              <p:cNvSpPr/>
              <p:nvPr/>
            </p:nvSpPr>
            <p:spPr>
              <a:xfrm>
                <a:off x="1851756" y="2994907"/>
                <a:ext cx="802002" cy="81023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sp>
          <p:nvSpPr>
            <p:cNvPr id="56" name="Rectángulo 55"/>
            <p:cNvSpPr/>
            <p:nvPr/>
          </p:nvSpPr>
          <p:spPr>
            <a:xfrm>
              <a:off x="6828196" y="0"/>
              <a:ext cx="2307313" cy="787783"/>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5" name="Grupo 4"/>
          <p:cNvGrpSpPr/>
          <p:nvPr/>
        </p:nvGrpSpPr>
        <p:grpSpPr>
          <a:xfrm>
            <a:off x="2584704" y="828245"/>
            <a:ext cx="4065219" cy="3680826"/>
            <a:chOff x="2584704" y="828245"/>
            <a:chExt cx="4065219" cy="3680826"/>
          </a:xfrm>
        </p:grpSpPr>
        <p:sp>
          <p:nvSpPr>
            <p:cNvPr id="4" name="Rectángulo 3"/>
            <p:cNvSpPr/>
            <p:nvPr/>
          </p:nvSpPr>
          <p:spPr>
            <a:xfrm>
              <a:off x="2584704" y="828245"/>
              <a:ext cx="4065219" cy="3680826"/>
            </a:xfrm>
            <a:prstGeom prst="rect">
              <a:avLst/>
            </a:prstGeom>
            <a:solidFill>
              <a:srgbClr val="EEE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nvGrpSpPr>
            <p:cNvPr id="28" name="Grupo 27"/>
            <p:cNvGrpSpPr/>
            <p:nvPr/>
          </p:nvGrpSpPr>
          <p:grpSpPr>
            <a:xfrm>
              <a:off x="2691891" y="1010344"/>
              <a:ext cx="3958032" cy="2862322"/>
              <a:chOff x="2623152" y="1376468"/>
              <a:chExt cx="4031283" cy="2862322"/>
            </a:xfrm>
          </p:grpSpPr>
          <p:sp>
            <p:nvSpPr>
              <p:cNvPr id="29" name="CuadroTexto 28"/>
              <p:cNvSpPr txBox="1"/>
              <p:nvPr/>
            </p:nvSpPr>
            <p:spPr>
              <a:xfrm>
                <a:off x="2623152" y="1376468"/>
                <a:ext cx="4031283" cy="2862322"/>
              </a:xfrm>
              <a:prstGeom prst="rect">
                <a:avLst/>
              </a:prstGeom>
              <a:noFill/>
            </p:spPr>
            <p:txBody>
              <a:bodyPr wrap="square" rtlCol="0">
                <a:spAutoFit/>
              </a:bodyPr>
              <a:lstStyle/>
              <a:p>
                <a:r>
                  <a:rPr lang="es-UY" sz="2000" dirty="0" smtClean="0"/>
                  <a:t>Población de entrenamiento</a:t>
                </a:r>
              </a:p>
              <a:p>
                <a:endParaRPr lang="es-UY" sz="2000" dirty="0"/>
              </a:p>
              <a:p>
                <a:endParaRPr lang="es-UY" sz="2000" dirty="0" smtClean="0"/>
              </a:p>
              <a:p>
                <a:endParaRPr lang="es-UY" sz="2000" dirty="0"/>
              </a:p>
              <a:p>
                <a:endParaRPr lang="es-UY" sz="2000" dirty="0" smtClean="0"/>
              </a:p>
              <a:p>
                <a:endParaRPr lang="es-UY" sz="2000" dirty="0"/>
              </a:p>
              <a:p>
                <a:endParaRPr lang="es-UY" sz="2000" dirty="0" smtClean="0"/>
              </a:p>
              <a:p>
                <a:endParaRPr lang="es-UY" sz="2000" dirty="0"/>
              </a:p>
              <a:p>
                <a:endParaRPr lang="es-UY" sz="2000" dirty="0" smtClean="0"/>
              </a:p>
            </p:txBody>
          </p:sp>
          <p:pic>
            <p:nvPicPr>
              <p:cNvPr id="30" name="Imagen 29"/>
              <p:cNvPicPr>
                <a:picLocks noChangeAspect="1"/>
              </p:cNvPicPr>
              <p:nvPr/>
            </p:nvPicPr>
            <p:blipFill rotWithShape="1">
              <a:blip r:embed="rId3">
                <a:extLst>
                  <a:ext uri="{28A0092B-C50C-407E-A947-70E740481C1C}">
                    <a14:useLocalDpi xmlns:a14="http://schemas.microsoft.com/office/drawing/2010/main" val="0"/>
                  </a:ext>
                </a:extLst>
              </a:blip>
              <a:srcRect t="29041" b="15628"/>
              <a:stretch/>
            </p:blipFill>
            <p:spPr>
              <a:xfrm>
                <a:off x="2744632" y="1980142"/>
                <a:ext cx="3711120" cy="1926298"/>
              </a:xfrm>
              <a:prstGeom prst="rect">
                <a:avLst/>
              </a:prstGeom>
            </p:spPr>
          </p:pic>
        </p:grpSp>
      </p:grpSp>
      <p:grpSp>
        <p:nvGrpSpPr>
          <p:cNvPr id="6" name="Grupo 5"/>
          <p:cNvGrpSpPr/>
          <p:nvPr/>
        </p:nvGrpSpPr>
        <p:grpSpPr>
          <a:xfrm>
            <a:off x="1828800" y="4576924"/>
            <a:ext cx="6470169" cy="2220082"/>
            <a:chOff x="2832985" y="4576924"/>
            <a:chExt cx="6470169" cy="2220082"/>
          </a:xfrm>
        </p:grpSpPr>
        <p:cxnSp>
          <p:nvCxnSpPr>
            <p:cNvPr id="25" name="Conector recto 24"/>
            <p:cNvCxnSpPr/>
            <p:nvPr/>
          </p:nvCxnSpPr>
          <p:spPr>
            <a:xfrm>
              <a:off x="2832985" y="4576924"/>
              <a:ext cx="6275097"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ángulo 25"/>
                <p:cNvSpPr/>
                <p:nvPr/>
              </p:nvSpPr>
              <p:spPr>
                <a:xfrm>
                  <a:off x="2964435" y="4686107"/>
                  <a:ext cx="6338719" cy="2110899"/>
                </a:xfrm>
                <a:prstGeom prst="rect">
                  <a:avLst/>
                </a:prstGeom>
                <a:noFill/>
                <a:ln>
                  <a:noFill/>
                </a:ln>
              </p:spPr>
              <p:txBody>
                <a:bodyPr wrap="square">
                  <a:spAutoFit/>
                </a:bodyPr>
                <a:lstStyle/>
                <a:p>
                  <a:pPr algn="ctr">
                    <a:lnSpc>
                      <a:spcPct val="150000"/>
                    </a:lnSpc>
                  </a:pPr>
                  <a:r>
                    <a:rPr lang="es-UY" sz="2000" b="1" dirty="0" smtClean="0"/>
                    <a:t>Modelo multi-ambiente (</a:t>
                  </a:r>
                  <a:r>
                    <a:rPr lang="es-UY" sz="2000" b="1" dirty="0" err="1" smtClean="0"/>
                    <a:t>GBLUP</a:t>
                  </a:r>
                  <a:r>
                    <a:rPr lang="es-UY" sz="2000" b="1" baseline="-25000" dirty="0" err="1" smtClean="0"/>
                    <a:t>gxe</a:t>
                  </a:r>
                  <a:r>
                    <a:rPr lang="es-UY" sz="2000" b="1" dirty="0" smtClean="0"/>
                    <a:t>)</a:t>
                  </a:r>
                </a:p>
                <a:p>
                  <a:pPr>
                    <a:lnSpc>
                      <a:spcPct val="150000"/>
                    </a:lnSpc>
                  </a:pPr>
                  <a:r>
                    <a:rPr lang="es-UY" altLang="es-ES" sz="2800" dirty="0" smtClean="0">
                      <a:latin typeface="+mj-lt"/>
                    </a:rPr>
                    <a:t>y = 1μ+Zg + ε</a:t>
                  </a:r>
                  <a:endParaRPr lang="es-UY" sz="1600" dirty="0" smtClean="0">
                    <a:latin typeface="+mj-lt"/>
                  </a:endParaRPr>
                </a:p>
                <a:p>
                  <a:pPr>
                    <a:lnSpc>
                      <a:spcPct val="150000"/>
                    </a:lnSpc>
                  </a:pPr>
                  <a:r>
                    <a:rPr lang="es-UY" sz="1600" dirty="0" smtClean="0">
                      <a:latin typeface="+mj-lt"/>
                    </a:rPr>
                    <a:t>g: vector de valor genético del individuos</a:t>
                  </a:r>
                </a:p>
                <a:p>
                  <a:pPr>
                    <a:lnSpc>
                      <a:spcPct val="150000"/>
                    </a:lnSpc>
                  </a:pPr>
                  <a:r>
                    <a:rPr lang="es-UY" sz="1600" dirty="0" smtClean="0">
                      <a:latin typeface="+mj-lt"/>
                    </a:rPr>
                    <a:t>g ~ N(0, </a:t>
                  </a:r>
                  <a14:m>
                    <m:oMath xmlns:m="http://schemas.openxmlformats.org/officeDocument/2006/math">
                      <m:r>
                        <a:rPr lang="es-UY" sz="2400" b="1" i="1">
                          <a:latin typeface="Cambria Math" panose="02040503050406030204" pitchFamily="18" charset="0"/>
                          <a:ea typeface="Cambria Math" panose="02040503050406030204" pitchFamily="18" charset="0"/>
                        </a:rPr>
                        <m:t>𝝆</m:t>
                      </m:r>
                      <m:r>
                        <a:rPr lang="es-UY" sz="2400" b="1" i="1" smtClean="0">
                          <a:latin typeface="Cambria Math" panose="02040503050406030204" pitchFamily="18" charset="0"/>
                          <a:ea typeface="Cambria Math" panose="02040503050406030204" pitchFamily="18" charset="0"/>
                        </a:rPr>
                        <m:t>⊗</m:t>
                      </m:r>
                    </m:oMath>
                  </a14:m>
                  <a:r>
                    <a:rPr lang="es-UY" sz="1600" dirty="0" smtClean="0">
                      <a:latin typeface="+mj-lt"/>
                    </a:rPr>
                    <a:t> Kσ</a:t>
                  </a:r>
                  <a:r>
                    <a:rPr lang="es-UY" sz="1600" baseline="-25000" dirty="0" smtClean="0">
                      <a:latin typeface="+mj-lt"/>
                    </a:rPr>
                    <a:t>ge</a:t>
                  </a:r>
                  <a:r>
                    <a:rPr lang="es-UY" sz="1600" baseline="30000" dirty="0" smtClean="0">
                      <a:latin typeface="+mj-lt"/>
                    </a:rPr>
                    <a:t>2</a:t>
                  </a:r>
                  <a:r>
                    <a:rPr lang="es-UY" sz="1600" dirty="0" smtClean="0">
                      <a:latin typeface="+mj-lt"/>
                    </a:rPr>
                    <a:t>) </a:t>
                  </a:r>
                  <a:r>
                    <a:rPr lang="es-UY" sz="1600" dirty="0"/>
                    <a:t>matriz de correlaciones entre </a:t>
                  </a:r>
                  <a:r>
                    <a:rPr lang="es-UY" sz="1600" dirty="0" smtClean="0"/>
                    <a:t>ambientes</a:t>
                  </a:r>
                  <a:endParaRPr lang="es-UY" sz="1600" baseline="30000" dirty="0" smtClean="0">
                    <a:latin typeface="+mj-lt"/>
                  </a:endParaRPr>
                </a:p>
              </p:txBody>
            </p:sp>
          </mc:Choice>
          <mc:Fallback xmlns="">
            <p:sp>
              <p:nvSpPr>
                <p:cNvPr id="26" name="Rectángulo 25"/>
                <p:cNvSpPr>
                  <a:spLocks noRot="1" noChangeAspect="1" noMove="1" noResize="1" noEditPoints="1" noAdjustHandles="1" noChangeArrowheads="1" noChangeShapeType="1" noTextEdit="1"/>
                </p:cNvSpPr>
                <p:nvPr/>
              </p:nvSpPr>
              <p:spPr>
                <a:xfrm>
                  <a:off x="2964435" y="4686107"/>
                  <a:ext cx="6338719" cy="2110899"/>
                </a:xfrm>
                <a:prstGeom prst="rect">
                  <a:avLst/>
                </a:prstGeom>
                <a:blipFill rotWithShape="0">
                  <a:blip r:embed="rId5"/>
                  <a:stretch>
                    <a:fillRect l="-1923"/>
                  </a:stretch>
                </a:blipFill>
                <a:ln>
                  <a:noFill/>
                </a:ln>
              </p:spPr>
              <p:txBody>
                <a:bodyPr/>
                <a:lstStyle/>
                <a:p>
                  <a:r>
                    <a:rPr lang="es-UY">
                      <a:noFill/>
                    </a:rPr>
                    <a:t> </a:t>
                  </a:r>
                </a:p>
              </p:txBody>
            </p:sp>
          </mc:Fallback>
        </mc:AlternateContent>
        <p:cxnSp>
          <p:nvCxnSpPr>
            <p:cNvPr id="38" name="Conector angular 37"/>
            <p:cNvCxnSpPr/>
            <p:nvPr/>
          </p:nvCxnSpPr>
          <p:spPr>
            <a:xfrm rot="10800000" flipV="1">
              <a:off x="3982329" y="6217041"/>
              <a:ext cx="464234" cy="182880"/>
            </a:xfrm>
            <a:prstGeom prst="bentConnector3">
              <a:avLst>
                <a:gd name="adj1" fmla="val 101515"/>
              </a:avLst>
            </a:prstGeom>
            <a:ln w="28575">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9" name="Conector angular 38"/>
            <p:cNvCxnSpPr/>
            <p:nvPr/>
          </p:nvCxnSpPr>
          <p:spPr>
            <a:xfrm>
              <a:off x="4446563" y="6217041"/>
              <a:ext cx="1083212" cy="182881"/>
            </a:xfrm>
            <a:prstGeom prst="bentConnector3">
              <a:avLst>
                <a:gd name="adj1" fmla="val 9935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upo 41"/>
          <p:cNvGrpSpPr/>
          <p:nvPr/>
        </p:nvGrpSpPr>
        <p:grpSpPr>
          <a:xfrm>
            <a:off x="149226" y="1526041"/>
            <a:ext cx="4065219" cy="2917587"/>
            <a:chOff x="2584704" y="828245"/>
            <a:chExt cx="4065219" cy="3680826"/>
          </a:xfrm>
        </p:grpSpPr>
        <p:sp>
          <p:nvSpPr>
            <p:cNvPr id="44" name="Rectángulo 43"/>
            <p:cNvSpPr/>
            <p:nvPr/>
          </p:nvSpPr>
          <p:spPr>
            <a:xfrm>
              <a:off x="2584704" y="828245"/>
              <a:ext cx="4065219" cy="3680826"/>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nvGrpSpPr>
            <p:cNvPr id="45" name="Grupo 44"/>
            <p:cNvGrpSpPr/>
            <p:nvPr/>
          </p:nvGrpSpPr>
          <p:grpSpPr>
            <a:xfrm>
              <a:off x="2691891" y="1010344"/>
              <a:ext cx="3958032" cy="2554545"/>
              <a:chOff x="2623152" y="1376468"/>
              <a:chExt cx="4031283" cy="2554545"/>
            </a:xfrm>
          </p:grpSpPr>
          <p:sp>
            <p:nvSpPr>
              <p:cNvPr id="46" name="CuadroTexto 45"/>
              <p:cNvSpPr txBox="1"/>
              <p:nvPr/>
            </p:nvSpPr>
            <p:spPr>
              <a:xfrm>
                <a:off x="2623152" y="1376468"/>
                <a:ext cx="4031283" cy="2554545"/>
              </a:xfrm>
              <a:prstGeom prst="rect">
                <a:avLst/>
              </a:prstGeom>
              <a:noFill/>
            </p:spPr>
            <p:txBody>
              <a:bodyPr wrap="square" rtlCol="0">
                <a:spAutoFit/>
              </a:bodyPr>
              <a:lstStyle/>
              <a:p>
                <a:endParaRPr lang="es-UY" sz="2000" dirty="0"/>
              </a:p>
              <a:p>
                <a:endParaRPr lang="es-UY" sz="2000" dirty="0" smtClean="0"/>
              </a:p>
              <a:p>
                <a:endParaRPr lang="es-UY" sz="2000" dirty="0"/>
              </a:p>
              <a:p>
                <a:endParaRPr lang="es-UY" sz="2000" dirty="0" smtClean="0"/>
              </a:p>
              <a:p>
                <a:endParaRPr lang="es-UY" sz="2000" dirty="0"/>
              </a:p>
              <a:p>
                <a:endParaRPr lang="es-UY" sz="2000" dirty="0" smtClean="0"/>
              </a:p>
              <a:p>
                <a:endParaRPr lang="es-UY" sz="2000" dirty="0"/>
              </a:p>
              <a:p>
                <a:endParaRPr lang="es-UY" sz="2000" dirty="0" smtClean="0"/>
              </a:p>
            </p:txBody>
          </p:sp>
          <p:pic>
            <p:nvPicPr>
              <p:cNvPr id="47" name="Imagen 46"/>
              <p:cNvPicPr>
                <a:picLocks noChangeAspect="1"/>
              </p:cNvPicPr>
              <p:nvPr/>
            </p:nvPicPr>
            <p:blipFill rotWithShape="1">
              <a:blip r:embed="rId3">
                <a:extLst>
                  <a:ext uri="{28A0092B-C50C-407E-A947-70E740481C1C}">
                    <a14:useLocalDpi xmlns:a14="http://schemas.microsoft.com/office/drawing/2010/main" val="0"/>
                  </a:ext>
                </a:extLst>
              </a:blip>
              <a:srcRect t="29041" b="15628"/>
              <a:stretch/>
            </p:blipFill>
            <p:spPr>
              <a:xfrm>
                <a:off x="2744632" y="1980142"/>
                <a:ext cx="3711120" cy="1926298"/>
              </a:xfrm>
              <a:prstGeom prst="rect">
                <a:avLst/>
              </a:prstGeom>
            </p:spPr>
          </p:pic>
        </p:grpSp>
      </p:grpSp>
      <p:grpSp>
        <p:nvGrpSpPr>
          <p:cNvPr id="48" name="Grupo 47"/>
          <p:cNvGrpSpPr/>
          <p:nvPr/>
        </p:nvGrpSpPr>
        <p:grpSpPr>
          <a:xfrm>
            <a:off x="4938008" y="1494465"/>
            <a:ext cx="4065219" cy="2917587"/>
            <a:chOff x="4938008" y="1494465"/>
            <a:chExt cx="4065219" cy="2917587"/>
          </a:xfrm>
        </p:grpSpPr>
        <p:sp>
          <p:nvSpPr>
            <p:cNvPr id="49" name="Rectángulo 48"/>
            <p:cNvSpPr/>
            <p:nvPr/>
          </p:nvSpPr>
          <p:spPr>
            <a:xfrm>
              <a:off x="4938008" y="1494465"/>
              <a:ext cx="4065219" cy="291758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50" name="Imagen 49"/>
            <p:cNvPicPr>
              <a:picLocks noChangeAspect="1"/>
            </p:cNvPicPr>
            <p:nvPr/>
          </p:nvPicPr>
          <p:blipFill rotWithShape="1">
            <a:blip r:embed="rId3">
              <a:extLst>
                <a:ext uri="{28A0092B-C50C-407E-A947-70E740481C1C}">
                  <a14:useLocalDpi xmlns:a14="http://schemas.microsoft.com/office/drawing/2010/main" val="0"/>
                </a:ext>
              </a:extLst>
            </a:blip>
            <a:srcRect t="29041" b="15628"/>
            <a:stretch/>
          </p:blipFill>
          <p:spPr>
            <a:xfrm>
              <a:off x="5148775" y="2145371"/>
              <a:ext cx="3643687" cy="1526869"/>
            </a:xfrm>
            <a:prstGeom prst="rect">
              <a:avLst/>
            </a:prstGeom>
          </p:spPr>
        </p:pic>
      </p:grpSp>
      <p:grpSp>
        <p:nvGrpSpPr>
          <p:cNvPr id="51" name="Grupo 50"/>
          <p:cNvGrpSpPr/>
          <p:nvPr/>
        </p:nvGrpSpPr>
        <p:grpSpPr>
          <a:xfrm>
            <a:off x="2638297" y="848358"/>
            <a:ext cx="4065219" cy="3680826"/>
            <a:chOff x="2584704" y="828245"/>
            <a:chExt cx="4065219" cy="3680826"/>
          </a:xfrm>
          <a:solidFill>
            <a:schemeClr val="accent1">
              <a:lumMod val="40000"/>
              <a:lumOff val="60000"/>
            </a:schemeClr>
          </a:solidFill>
        </p:grpSpPr>
        <p:sp>
          <p:nvSpPr>
            <p:cNvPr id="52" name="Rectángulo 51"/>
            <p:cNvSpPr/>
            <p:nvPr/>
          </p:nvSpPr>
          <p:spPr>
            <a:xfrm>
              <a:off x="2584704" y="828245"/>
              <a:ext cx="4065219" cy="368082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nvGrpSpPr>
            <p:cNvPr id="53" name="Grupo 52"/>
            <p:cNvGrpSpPr/>
            <p:nvPr/>
          </p:nvGrpSpPr>
          <p:grpSpPr>
            <a:xfrm>
              <a:off x="2691891" y="1010344"/>
              <a:ext cx="3958032" cy="3477875"/>
              <a:chOff x="2623152" y="1376468"/>
              <a:chExt cx="4031283" cy="3477875"/>
            </a:xfrm>
            <a:grpFill/>
          </p:grpSpPr>
          <p:sp>
            <p:nvSpPr>
              <p:cNvPr id="62" name="CuadroTexto 61"/>
              <p:cNvSpPr txBox="1"/>
              <p:nvPr/>
            </p:nvSpPr>
            <p:spPr>
              <a:xfrm>
                <a:off x="2623152" y="1376468"/>
                <a:ext cx="4031283" cy="3477875"/>
              </a:xfrm>
              <a:prstGeom prst="rect">
                <a:avLst/>
              </a:prstGeom>
              <a:grpFill/>
            </p:spPr>
            <p:txBody>
              <a:bodyPr wrap="square" rtlCol="0">
                <a:spAutoFit/>
              </a:bodyPr>
              <a:lstStyle/>
              <a:p>
                <a:r>
                  <a:rPr lang="es-UY" sz="2000" dirty="0" smtClean="0"/>
                  <a:t>Población de entrenamiento</a:t>
                </a:r>
              </a:p>
              <a:p>
                <a:endParaRPr lang="es-UY" sz="2000" dirty="0"/>
              </a:p>
              <a:p>
                <a:endParaRPr lang="es-UY" sz="2000" dirty="0" smtClean="0"/>
              </a:p>
              <a:p>
                <a:endParaRPr lang="es-UY" sz="2000" dirty="0"/>
              </a:p>
              <a:p>
                <a:endParaRPr lang="es-UY" sz="2000" dirty="0" smtClean="0"/>
              </a:p>
              <a:p>
                <a:endParaRPr lang="es-UY" sz="2000" dirty="0"/>
              </a:p>
              <a:p>
                <a:endParaRPr lang="es-UY" sz="2000" dirty="0" smtClean="0"/>
              </a:p>
              <a:p>
                <a:endParaRPr lang="es-UY" sz="2000" dirty="0"/>
              </a:p>
              <a:p>
                <a:endParaRPr lang="es-UY" sz="2000" dirty="0" smtClean="0"/>
              </a:p>
              <a:p>
                <a:r>
                  <a:rPr lang="es-UY" sz="2000" dirty="0" smtClean="0"/>
                  <a:t>Datos </a:t>
                </a:r>
                <a:r>
                  <a:rPr lang="es-UY" sz="2000" dirty="0"/>
                  <a:t>fenotípicos de múltiples años y </a:t>
                </a:r>
                <a:r>
                  <a:rPr lang="es-UY" sz="2000" dirty="0" smtClean="0"/>
                  <a:t>ambientes</a:t>
                </a:r>
                <a:endParaRPr lang="es-UY" sz="2000" dirty="0"/>
              </a:p>
            </p:txBody>
          </p:sp>
          <p:pic>
            <p:nvPicPr>
              <p:cNvPr id="63" name="Imagen 62"/>
              <p:cNvPicPr>
                <a:picLocks noChangeAspect="1"/>
              </p:cNvPicPr>
              <p:nvPr/>
            </p:nvPicPr>
            <p:blipFill rotWithShape="1">
              <a:blip r:embed="rId3">
                <a:extLst>
                  <a:ext uri="{28A0092B-C50C-407E-A947-70E740481C1C}">
                    <a14:useLocalDpi xmlns:a14="http://schemas.microsoft.com/office/drawing/2010/main" val="0"/>
                  </a:ext>
                </a:extLst>
              </a:blip>
              <a:srcRect t="29041" b="15628"/>
              <a:stretch/>
            </p:blipFill>
            <p:spPr>
              <a:xfrm>
                <a:off x="2744632" y="1980142"/>
                <a:ext cx="3711120" cy="1926298"/>
              </a:xfrm>
              <a:prstGeom prst="rect">
                <a:avLst/>
              </a:prstGeom>
              <a:grpFill/>
            </p:spPr>
          </p:pic>
        </p:grpSp>
      </p:grpSp>
      <p:pic>
        <p:nvPicPr>
          <p:cNvPr id="8" name="Imagen 7"/>
          <p:cNvPicPr>
            <a:picLocks noChangeAspect="1"/>
          </p:cNvPicPr>
          <p:nvPr/>
        </p:nvPicPr>
        <p:blipFill>
          <a:blip r:embed="rId6"/>
          <a:stretch>
            <a:fillRect/>
          </a:stretch>
        </p:blipFill>
        <p:spPr>
          <a:xfrm>
            <a:off x="1880308" y="1523342"/>
            <a:ext cx="5474010" cy="2859832"/>
          </a:xfrm>
          <a:prstGeom prst="rect">
            <a:avLst/>
          </a:prstGeom>
        </p:spPr>
      </p:pic>
    </p:spTree>
    <p:extLst>
      <p:ext uri="{BB962C8B-B14F-4D97-AF65-F5344CB8AC3E}">
        <p14:creationId xmlns:p14="http://schemas.microsoft.com/office/powerpoint/2010/main" val="131208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
                                  </p:stCondLst>
                                  <p:childTnLst>
                                    <p:set>
                                      <p:cBhvr>
                                        <p:cTn id="9" dur="1" fill="hold">
                                          <p:stCondLst>
                                            <p:cond delay="0"/>
                                          </p:stCondLst>
                                        </p:cTn>
                                        <p:tgtEl>
                                          <p:spTgt spid="48"/>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nodeType="afterEffect">
                                  <p:stCondLst>
                                    <p:cond delay="20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ángulo 42"/>
          <p:cNvSpPr/>
          <p:nvPr/>
        </p:nvSpPr>
        <p:spPr>
          <a:xfrm>
            <a:off x="243133" y="-81660"/>
            <a:ext cx="3384260" cy="523220"/>
          </a:xfrm>
          <a:prstGeom prst="rect">
            <a:avLst/>
          </a:prstGeom>
        </p:spPr>
        <p:txBody>
          <a:bodyPr wrap="none">
            <a:spAutoFit/>
          </a:bodyPr>
          <a:lstStyle/>
          <a:p>
            <a:r>
              <a:rPr lang="es-UY" sz="2800" dirty="0" smtClean="0"/>
              <a:t>Múltiples caracteres</a:t>
            </a:r>
            <a:endParaRPr lang="es-UY" sz="2800" dirty="0"/>
          </a:p>
        </p:txBody>
      </p:sp>
      <p:sp>
        <p:nvSpPr>
          <p:cNvPr id="2" name="Marcador de número de diapositiva 1"/>
          <p:cNvSpPr>
            <a:spLocks noGrp="1"/>
          </p:cNvSpPr>
          <p:nvPr>
            <p:ph type="sldNum" sz="quarter" idx="12"/>
          </p:nvPr>
        </p:nvSpPr>
        <p:spPr/>
        <p:txBody>
          <a:bodyPr/>
          <a:lstStyle/>
          <a:p>
            <a:fld id="{BC041FF0-65EB-4AA1-B1BE-6C4039CE7383}" type="slidenum">
              <a:rPr lang="es-UY" smtClean="0"/>
              <a:pPr/>
              <a:t>12</a:t>
            </a:fld>
            <a:endParaRPr lang="es-UY" dirty="0"/>
          </a:p>
        </p:txBody>
      </p:sp>
      <p:cxnSp>
        <p:nvCxnSpPr>
          <p:cNvPr id="25" name="Conector recto 24"/>
          <p:cNvCxnSpPr/>
          <p:nvPr/>
        </p:nvCxnSpPr>
        <p:spPr>
          <a:xfrm>
            <a:off x="1515722" y="4021434"/>
            <a:ext cx="6523378" cy="1406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8" name="Grupo 37"/>
          <p:cNvGrpSpPr/>
          <p:nvPr/>
        </p:nvGrpSpPr>
        <p:grpSpPr>
          <a:xfrm>
            <a:off x="1558703" y="4054939"/>
            <a:ext cx="6523378" cy="2283510"/>
            <a:chOff x="2584704" y="4745274"/>
            <a:chExt cx="6523378" cy="2283510"/>
          </a:xfrm>
        </p:grpSpPr>
        <mc:AlternateContent xmlns:mc="http://schemas.openxmlformats.org/markup-compatibility/2006" xmlns:a14="http://schemas.microsoft.com/office/drawing/2010/main">
          <mc:Choice Requires="a14">
            <p:sp>
              <p:nvSpPr>
                <p:cNvPr id="26" name="Rectángulo 25"/>
                <p:cNvSpPr/>
                <p:nvPr/>
              </p:nvSpPr>
              <p:spPr>
                <a:xfrm>
                  <a:off x="2584704" y="4745274"/>
                  <a:ext cx="6523378" cy="2283510"/>
                </a:xfrm>
                <a:prstGeom prst="rect">
                  <a:avLst/>
                </a:prstGeom>
                <a:noFill/>
                <a:ln>
                  <a:noFill/>
                </a:ln>
              </p:spPr>
              <p:txBody>
                <a:bodyPr wrap="square">
                  <a:spAutoFit/>
                </a:bodyPr>
                <a:lstStyle/>
                <a:p>
                  <a:pPr algn="ctr">
                    <a:lnSpc>
                      <a:spcPct val="150000"/>
                    </a:lnSpc>
                  </a:pPr>
                  <a:r>
                    <a:rPr lang="es-UY" sz="2000" b="1" dirty="0" smtClean="0"/>
                    <a:t>Modelo multi-caracter (</a:t>
                  </a:r>
                  <a:r>
                    <a:rPr lang="es-UY" sz="2000" b="1" dirty="0" err="1" smtClean="0"/>
                    <a:t>GBLUPm</a:t>
                  </a:r>
                  <a:r>
                    <a:rPr lang="es-UY" sz="2000" b="1" dirty="0" smtClean="0"/>
                    <a:t>)</a:t>
                  </a:r>
                </a:p>
                <a:p>
                  <a:pPr>
                    <a:lnSpc>
                      <a:spcPct val="150000"/>
                    </a:lnSpc>
                  </a:pPr>
                  <a:r>
                    <a:rPr lang="es-UY" altLang="es-ES" sz="2800" dirty="0" smtClean="0">
                      <a:latin typeface="+mj-lt"/>
                    </a:rPr>
                    <a:t>y = 1μ+Zg + ε</a:t>
                  </a:r>
                  <a:endParaRPr lang="es-UY" sz="1600" dirty="0" smtClean="0">
                    <a:latin typeface="+mj-lt"/>
                  </a:endParaRPr>
                </a:p>
                <a:p>
                  <a:pPr>
                    <a:lnSpc>
                      <a:spcPct val="150000"/>
                    </a:lnSpc>
                  </a:pPr>
                  <a:r>
                    <a:rPr lang="es-UY" sz="1600" dirty="0" smtClean="0">
                      <a:latin typeface="+mj-lt"/>
                    </a:rPr>
                    <a:t>g: vector de valor genético del individuos</a:t>
                  </a:r>
                </a:p>
                <a:p>
                  <a:pPr>
                    <a:lnSpc>
                      <a:spcPct val="150000"/>
                    </a:lnSpc>
                  </a:pPr>
                  <a:r>
                    <a:rPr lang="es-UY" sz="1600" dirty="0" smtClean="0">
                      <a:latin typeface="+mj-lt"/>
                    </a:rPr>
                    <a:t>g ~ N(0, </a:t>
                  </a:r>
                  <a14:m>
                    <m:oMath xmlns:m="http://schemas.openxmlformats.org/officeDocument/2006/math">
                      <m:r>
                        <a:rPr lang="es-UY" sz="2400">
                          <a:latin typeface="Cambria Math" panose="02040503050406030204" pitchFamily="18" charset="0"/>
                          <a:ea typeface="Calibri" panose="020F0502020204030204" pitchFamily="34" charset="0"/>
                          <a:cs typeface="Times New Roman" panose="02020603050405020304" pitchFamily="18" charset="0"/>
                        </a:rPr>
                        <m:t>∑</m:t>
                      </m:r>
                      <m:r>
                        <a:rPr lang="es-UY" sz="4000" b="1" i="1" smtClean="0">
                          <a:latin typeface="Cambria Math" panose="02040503050406030204" pitchFamily="18" charset="0"/>
                          <a:ea typeface="Cambria Math" panose="02040503050406030204" pitchFamily="18" charset="0"/>
                        </a:rPr>
                        <m:t>⊗</m:t>
                      </m:r>
                    </m:oMath>
                  </a14:m>
                  <a:r>
                    <a:rPr lang="es-UY" sz="1600" dirty="0" smtClean="0">
                      <a:latin typeface="+mj-lt"/>
                    </a:rPr>
                    <a:t> Kσ</a:t>
                  </a:r>
                  <a:r>
                    <a:rPr lang="es-UY" sz="1600" baseline="-25000" dirty="0" smtClean="0">
                      <a:latin typeface="+mj-lt"/>
                    </a:rPr>
                    <a:t>ge</a:t>
                  </a:r>
                  <a:r>
                    <a:rPr lang="es-UY" sz="1600" baseline="30000" dirty="0" smtClean="0">
                      <a:latin typeface="+mj-lt"/>
                    </a:rPr>
                    <a:t>2</a:t>
                  </a:r>
                  <a:r>
                    <a:rPr lang="es-UY" sz="1600" dirty="0" smtClean="0">
                      <a:latin typeface="+mj-lt"/>
                    </a:rPr>
                    <a:t>) matriz de correlaciones entre caracteres</a:t>
                  </a:r>
                  <a:endParaRPr lang="es-UY" sz="1600" baseline="30000" dirty="0" smtClean="0">
                    <a:latin typeface="+mj-lt"/>
                  </a:endParaRPr>
                </a:p>
              </p:txBody>
            </p:sp>
          </mc:Choice>
          <mc:Fallback xmlns="">
            <p:sp>
              <p:nvSpPr>
                <p:cNvPr id="26" name="Rectángulo 25"/>
                <p:cNvSpPr>
                  <a:spLocks noRot="1" noChangeAspect="1" noMove="1" noResize="1" noEditPoints="1" noAdjustHandles="1" noChangeArrowheads="1" noChangeShapeType="1" noTextEdit="1"/>
                </p:cNvSpPr>
                <p:nvPr/>
              </p:nvSpPr>
              <p:spPr>
                <a:xfrm>
                  <a:off x="2584704" y="4745274"/>
                  <a:ext cx="6523378" cy="2283510"/>
                </a:xfrm>
                <a:prstGeom prst="rect">
                  <a:avLst/>
                </a:prstGeom>
                <a:blipFill rotWithShape="0">
                  <a:blip r:embed="rId3"/>
                  <a:stretch>
                    <a:fillRect l="-1869"/>
                  </a:stretch>
                </a:blipFill>
                <a:ln>
                  <a:noFill/>
                </a:ln>
              </p:spPr>
              <p:txBody>
                <a:bodyPr/>
                <a:lstStyle/>
                <a:p>
                  <a:r>
                    <a:rPr lang="es-UY">
                      <a:noFill/>
                    </a:rPr>
                    <a:t> </a:t>
                  </a:r>
                </a:p>
              </p:txBody>
            </p:sp>
          </mc:Fallback>
        </mc:AlternateContent>
        <p:grpSp>
          <p:nvGrpSpPr>
            <p:cNvPr id="37" name="Grupo 36"/>
            <p:cNvGrpSpPr/>
            <p:nvPr/>
          </p:nvGrpSpPr>
          <p:grpSpPr>
            <a:xfrm>
              <a:off x="3601329" y="6274191"/>
              <a:ext cx="1547446" cy="182881"/>
              <a:chOff x="3601329" y="6274191"/>
              <a:chExt cx="1547446" cy="182881"/>
            </a:xfrm>
          </p:grpSpPr>
          <p:cxnSp>
            <p:nvCxnSpPr>
              <p:cNvPr id="31" name="Conector angular 30"/>
              <p:cNvCxnSpPr/>
              <p:nvPr/>
            </p:nvCxnSpPr>
            <p:spPr>
              <a:xfrm rot="10800000" flipV="1">
                <a:off x="3601329" y="6274191"/>
                <a:ext cx="464234" cy="182880"/>
              </a:xfrm>
              <a:prstGeom prst="bentConnector3">
                <a:avLst>
                  <a:gd name="adj1" fmla="val 101515"/>
                </a:avLst>
              </a:prstGeom>
              <a:ln w="28575">
                <a:solidFill>
                  <a:schemeClr val="tx1">
                    <a:lumMod val="50000"/>
                    <a:lumOff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35" name="Conector angular 34"/>
              <p:cNvCxnSpPr/>
              <p:nvPr/>
            </p:nvCxnSpPr>
            <p:spPr>
              <a:xfrm>
                <a:off x="4065563" y="6274191"/>
                <a:ext cx="1083212" cy="182881"/>
              </a:xfrm>
              <a:prstGeom prst="bentConnector3">
                <a:avLst>
                  <a:gd name="adj1" fmla="val 99351"/>
                </a:avLst>
              </a:prstGeom>
              <a:ln w="28575">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0" name="Grupo 79"/>
          <p:cNvGrpSpPr/>
          <p:nvPr/>
        </p:nvGrpSpPr>
        <p:grpSpPr>
          <a:xfrm>
            <a:off x="1785407" y="720851"/>
            <a:ext cx="4065219" cy="3680826"/>
            <a:chOff x="2584704" y="828245"/>
            <a:chExt cx="4065219" cy="3680826"/>
          </a:xfrm>
        </p:grpSpPr>
        <p:sp>
          <p:nvSpPr>
            <p:cNvPr id="81" name="Rectángulo 80"/>
            <p:cNvSpPr/>
            <p:nvPr/>
          </p:nvSpPr>
          <p:spPr>
            <a:xfrm>
              <a:off x="2584704" y="828245"/>
              <a:ext cx="4065219" cy="36808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83" name="CuadroTexto 82"/>
            <p:cNvSpPr txBox="1"/>
            <p:nvPr/>
          </p:nvSpPr>
          <p:spPr>
            <a:xfrm>
              <a:off x="2691891" y="1010344"/>
              <a:ext cx="3958032" cy="2862322"/>
            </a:xfrm>
            <a:prstGeom prst="rect">
              <a:avLst/>
            </a:prstGeom>
            <a:noFill/>
            <a:ln>
              <a:solidFill>
                <a:schemeClr val="bg1">
                  <a:lumMod val="75000"/>
                </a:schemeClr>
              </a:solidFill>
            </a:ln>
          </p:spPr>
          <p:txBody>
            <a:bodyPr wrap="square" rtlCol="0">
              <a:spAutoFit/>
            </a:bodyPr>
            <a:lstStyle/>
            <a:p>
              <a:r>
                <a:rPr lang="es-UY" sz="2000" dirty="0" smtClean="0"/>
                <a:t>Población de entrenamiento</a:t>
              </a:r>
            </a:p>
            <a:p>
              <a:endParaRPr lang="es-UY" sz="2000" dirty="0" smtClean="0"/>
            </a:p>
            <a:p>
              <a:endParaRPr lang="es-UY" sz="2000" dirty="0"/>
            </a:p>
            <a:p>
              <a:endParaRPr lang="es-UY" sz="2000" dirty="0" smtClean="0"/>
            </a:p>
            <a:p>
              <a:endParaRPr lang="es-UY" sz="2000" dirty="0"/>
            </a:p>
            <a:p>
              <a:endParaRPr lang="es-UY" sz="2000" dirty="0"/>
            </a:p>
            <a:p>
              <a:endParaRPr lang="es-UY" sz="2000" dirty="0" smtClean="0"/>
            </a:p>
            <a:p>
              <a:r>
                <a:rPr lang="es-UY" sz="2000" dirty="0" smtClean="0"/>
                <a:t>Datos </a:t>
              </a:r>
              <a:r>
                <a:rPr lang="es-UY" sz="2000" dirty="0"/>
                <a:t>fenotípicos de múltiples </a:t>
              </a:r>
              <a:r>
                <a:rPr lang="es-UY" sz="2000" dirty="0" smtClean="0"/>
                <a:t>caracteres</a:t>
              </a:r>
              <a:endParaRPr lang="es-UY" sz="2000" dirty="0"/>
            </a:p>
          </p:txBody>
        </p:sp>
      </p:grpSp>
      <p:pic>
        <p:nvPicPr>
          <p:cNvPr id="99" name="Imagen 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88518" y="1447357"/>
            <a:ext cx="631874" cy="601257"/>
          </a:xfrm>
          <a:prstGeom prst="rect">
            <a:avLst/>
          </a:prstGeom>
        </p:spPr>
      </p:pic>
      <p:pic>
        <p:nvPicPr>
          <p:cNvPr id="101" name="Imagen 100"/>
          <p:cNvPicPr>
            <a:picLocks noChangeAspect="1"/>
          </p:cNvPicPr>
          <p:nvPr/>
        </p:nvPicPr>
        <p:blipFill rotWithShape="1">
          <a:blip r:embed="rId5" cstate="print">
            <a:extLst>
              <a:ext uri="{28A0092B-C50C-407E-A947-70E740481C1C}">
                <a14:useLocalDpi xmlns:a14="http://schemas.microsoft.com/office/drawing/2010/main" val="0"/>
              </a:ext>
            </a:extLst>
          </a:blip>
          <a:srcRect r="2650" b="18178"/>
          <a:stretch/>
        </p:blipFill>
        <p:spPr>
          <a:xfrm>
            <a:off x="2465799" y="1298703"/>
            <a:ext cx="849580" cy="679463"/>
          </a:xfrm>
          <a:prstGeom prst="rect">
            <a:avLst/>
          </a:prstGeom>
        </p:spPr>
      </p:pic>
      <p:pic>
        <p:nvPicPr>
          <p:cNvPr id="102" name="Imagen 101"/>
          <p:cNvPicPr>
            <a:picLocks noChangeAspect="1"/>
          </p:cNvPicPr>
          <p:nvPr/>
        </p:nvPicPr>
        <p:blipFill rotWithShape="1">
          <a:blip r:embed="rId6" cstate="print">
            <a:extLst>
              <a:ext uri="{28A0092B-C50C-407E-A947-70E740481C1C}">
                <a14:useLocalDpi xmlns:a14="http://schemas.microsoft.com/office/drawing/2010/main" val="0"/>
              </a:ext>
            </a:extLst>
          </a:blip>
          <a:srcRect l="-1" r="12627" b="20079"/>
          <a:stretch/>
        </p:blipFill>
        <p:spPr>
          <a:xfrm>
            <a:off x="2426355" y="2257459"/>
            <a:ext cx="863432" cy="751506"/>
          </a:xfrm>
          <a:prstGeom prst="rect">
            <a:avLst/>
          </a:prstGeom>
        </p:spPr>
      </p:pic>
      <p:pic>
        <p:nvPicPr>
          <p:cNvPr id="103" name="Imagen 102"/>
          <p:cNvPicPr>
            <a:picLocks noChangeAspect="1"/>
          </p:cNvPicPr>
          <p:nvPr/>
        </p:nvPicPr>
        <p:blipFill rotWithShape="1">
          <a:blip r:embed="rId7" cstate="print">
            <a:extLst>
              <a:ext uri="{28A0092B-C50C-407E-A947-70E740481C1C}">
                <a14:useLocalDpi xmlns:a14="http://schemas.microsoft.com/office/drawing/2010/main" val="0"/>
              </a:ext>
            </a:extLst>
          </a:blip>
          <a:srcRect b="23538"/>
          <a:stretch/>
        </p:blipFill>
        <p:spPr>
          <a:xfrm>
            <a:off x="4188518" y="2319698"/>
            <a:ext cx="987081" cy="718168"/>
          </a:xfrm>
          <a:prstGeom prst="rect">
            <a:avLst/>
          </a:prstGeom>
        </p:spPr>
      </p:pic>
    </p:spTree>
    <p:extLst>
      <p:ext uri="{BB962C8B-B14F-4D97-AF65-F5344CB8AC3E}">
        <p14:creationId xmlns:p14="http://schemas.microsoft.com/office/powerpoint/2010/main" val="189958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90945" y="2514600"/>
            <a:ext cx="8305791" cy="1703030"/>
          </a:xfrm>
          <a:prstGeom prst="rect">
            <a:avLst/>
          </a:prstGeom>
        </p:spPr>
        <p:txBody>
          <a:bodyPr wrap="square">
            <a:spAutoFit/>
          </a:bodyPr>
          <a:lstStyle/>
          <a:p>
            <a:pPr algn="just">
              <a:lnSpc>
                <a:spcPct val="150000"/>
              </a:lnSpc>
              <a:spcAft>
                <a:spcPts val="1200"/>
              </a:spcAft>
            </a:pPr>
            <a:r>
              <a:rPr lang="es-UY" b="1" dirty="0"/>
              <a:t>Objetivo General: </a:t>
            </a:r>
            <a:r>
              <a:rPr lang="es-UY" dirty="0"/>
              <a:t>Optimizar herramientas para la aplicación de selección genómica en distintos estadios de un programa de mejoramiento genético de trigo para la predicción de caracteres múltiples, el manejo de la interacción genotipo por ambiente y la selección de los mejores cruzamientos</a:t>
            </a:r>
          </a:p>
        </p:txBody>
      </p:sp>
      <p:sp>
        <p:nvSpPr>
          <p:cNvPr id="3" name="2 CuadroTexto"/>
          <p:cNvSpPr txBox="1"/>
          <p:nvPr/>
        </p:nvSpPr>
        <p:spPr>
          <a:xfrm>
            <a:off x="290945" y="-27711"/>
            <a:ext cx="1944763" cy="461665"/>
          </a:xfrm>
          <a:prstGeom prst="rect">
            <a:avLst/>
          </a:prstGeom>
          <a:noFill/>
        </p:spPr>
        <p:txBody>
          <a:bodyPr wrap="none" rtlCol="0">
            <a:spAutoFit/>
          </a:bodyPr>
          <a:lstStyle/>
          <a:p>
            <a:r>
              <a:rPr lang="en-US" sz="2400" b="1" dirty="0" smtClean="0">
                <a:solidFill>
                  <a:schemeClr val="bg1"/>
                </a:solidFill>
              </a:rPr>
              <a:t>OBJETIVOS</a:t>
            </a:r>
            <a:endParaRPr lang="es-UY" sz="2400" b="1" dirty="0">
              <a:solidFill>
                <a:schemeClr val="bg1"/>
              </a:solidFill>
            </a:endParaRPr>
          </a:p>
        </p:txBody>
      </p:sp>
    </p:spTree>
    <p:extLst>
      <p:ext uri="{BB962C8B-B14F-4D97-AF65-F5344CB8AC3E}">
        <p14:creationId xmlns:p14="http://schemas.microsoft.com/office/powerpoint/2010/main" val="41895311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2 CuadroTexto"/>
          <p:cNvSpPr txBox="1"/>
          <p:nvPr/>
        </p:nvSpPr>
        <p:spPr>
          <a:xfrm>
            <a:off x="290945" y="-27711"/>
            <a:ext cx="1944763" cy="461665"/>
          </a:xfrm>
          <a:prstGeom prst="rect">
            <a:avLst/>
          </a:prstGeom>
          <a:noFill/>
        </p:spPr>
        <p:txBody>
          <a:bodyPr wrap="none" rtlCol="0">
            <a:spAutoFit/>
          </a:bodyPr>
          <a:lstStyle/>
          <a:p>
            <a:r>
              <a:rPr lang="en-US" sz="2400" b="1" dirty="0" smtClean="0">
                <a:solidFill>
                  <a:schemeClr val="bg1"/>
                </a:solidFill>
              </a:rPr>
              <a:t>OBJETIVOS</a:t>
            </a:r>
            <a:endParaRPr lang="es-UY" sz="2400" b="1" dirty="0">
              <a:solidFill>
                <a:schemeClr val="bg1"/>
              </a:solidFill>
            </a:endParaRPr>
          </a:p>
        </p:txBody>
      </p:sp>
      <p:sp>
        <p:nvSpPr>
          <p:cNvPr id="8" name="1 Rectángulo"/>
          <p:cNvSpPr/>
          <p:nvPr/>
        </p:nvSpPr>
        <p:spPr>
          <a:xfrm>
            <a:off x="152400" y="1151215"/>
            <a:ext cx="8776854" cy="3877985"/>
          </a:xfrm>
          <a:prstGeom prst="rect">
            <a:avLst/>
          </a:prstGeom>
        </p:spPr>
        <p:txBody>
          <a:bodyPr wrap="square">
            <a:spAutoFit/>
          </a:bodyPr>
          <a:lstStyle/>
          <a:p>
            <a:pPr marL="342900" indent="-342900" algn="just">
              <a:lnSpc>
                <a:spcPct val="150000"/>
              </a:lnSpc>
              <a:spcAft>
                <a:spcPts val="1200"/>
              </a:spcAft>
              <a:buAutoNum type="arabicParenR"/>
            </a:pPr>
            <a:r>
              <a:rPr lang="es-ES" dirty="0" smtClean="0"/>
              <a:t>Mejorar </a:t>
            </a:r>
            <a:r>
              <a:rPr lang="es-ES" dirty="0"/>
              <a:t>la capacidad predictiva del valor genético de los individuos modelando la IGA en la predicción de nuevos individuos </a:t>
            </a:r>
            <a:endParaRPr lang="es-ES" dirty="0" smtClean="0"/>
          </a:p>
          <a:p>
            <a:pPr marL="342900" indent="-342900" algn="just">
              <a:lnSpc>
                <a:spcPct val="150000"/>
              </a:lnSpc>
              <a:spcAft>
                <a:spcPts val="1200"/>
              </a:spcAft>
              <a:buAutoNum type="arabicParenR"/>
            </a:pPr>
            <a:r>
              <a:rPr lang="es-ES" dirty="0" smtClean="0">
                <a:solidFill>
                  <a:schemeClr val="bg1">
                    <a:lumMod val="85000"/>
                  </a:schemeClr>
                </a:solidFill>
              </a:rPr>
              <a:t>Comparar </a:t>
            </a:r>
            <a:r>
              <a:rPr lang="es-ES" dirty="0">
                <a:solidFill>
                  <a:schemeClr val="bg1">
                    <a:lumMod val="85000"/>
                  </a:schemeClr>
                </a:solidFill>
              </a:rPr>
              <a:t>la habilidad predictiva de modelos que incluyen caracteres múltiples correlacionados buscando optimizar la asignación de los recursos de fenotipado</a:t>
            </a:r>
            <a:r>
              <a:rPr lang="es-ES" dirty="0" smtClean="0">
                <a:solidFill>
                  <a:schemeClr val="bg1">
                    <a:lumMod val="85000"/>
                  </a:schemeClr>
                </a:solidFill>
              </a:rPr>
              <a:t>. </a:t>
            </a:r>
            <a:endParaRPr lang="es-ES" dirty="0">
              <a:solidFill>
                <a:schemeClr val="bg1">
                  <a:lumMod val="85000"/>
                </a:schemeClr>
              </a:solidFill>
            </a:endParaRPr>
          </a:p>
          <a:p>
            <a:pPr marL="342900" indent="-342900" algn="just">
              <a:lnSpc>
                <a:spcPct val="150000"/>
              </a:lnSpc>
              <a:spcAft>
                <a:spcPts val="1200"/>
              </a:spcAft>
              <a:buAutoNum type="arabicParenR"/>
            </a:pPr>
            <a:r>
              <a:rPr lang="es-ES" dirty="0" smtClean="0">
                <a:solidFill>
                  <a:schemeClr val="bg1">
                    <a:lumMod val="85000"/>
                  </a:schemeClr>
                </a:solidFill>
              </a:rPr>
              <a:t> </a:t>
            </a:r>
            <a:r>
              <a:rPr lang="es-ES" dirty="0">
                <a:solidFill>
                  <a:schemeClr val="bg1">
                    <a:lumMod val="85000"/>
                  </a:schemeClr>
                </a:solidFill>
              </a:rPr>
              <a:t>Predecir la varianza genética de la progenie considerando la población en equilibrio o desequilibrio de ligamiento y comparar la selección de los mejores cruzamientos incluyendo o no la varianza en dicha selección. </a:t>
            </a:r>
          </a:p>
          <a:p>
            <a:pPr marL="342900" indent="-342900" algn="just">
              <a:lnSpc>
                <a:spcPct val="150000"/>
              </a:lnSpc>
              <a:spcAft>
                <a:spcPts val="1200"/>
              </a:spcAft>
              <a:buAutoNum type="arabicParenR"/>
            </a:pPr>
            <a:endParaRPr lang="es-UY" dirty="0"/>
          </a:p>
        </p:txBody>
      </p:sp>
      <p:pic>
        <p:nvPicPr>
          <p:cNvPr id="3" name="Imagen 2"/>
          <p:cNvPicPr>
            <a:picLocks noChangeAspect="1"/>
          </p:cNvPicPr>
          <p:nvPr/>
        </p:nvPicPr>
        <p:blipFill rotWithShape="1">
          <a:blip r:embed="rId3"/>
          <a:srcRect b="22751"/>
          <a:stretch/>
        </p:blipFill>
        <p:spPr>
          <a:xfrm>
            <a:off x="5517528" y="2104663"/>
            <a:ext cx="3519838" cy="3600300"/>
          </a:xfrm>
          <a:prstGeom prst="rect">
            <a:avLst/>
          </a:prstGeom>
        </p:spPr>
      </p:pic>
      <p:pic>
        <p:nvPicPr>
          <p:cNvPr id="6" name="Imagen 5"/>
          <p:cNvPicPr>
            <a:picLocks noChangeAspect="1"/>
          </p:cNvPicPr>
          <p:nvPr/>
        </p:nvPicPr>
        <p:blipFill rotWithShape="1">
          <a:blip r:embed="rId4">
            <a:extLst>
              <a:ext uri="{28A0092B-C50C-407E-A947-70E740481C1C}">
                <a14:useLocalDpi xmlns:a14="http://schemas.microsoft.com/office/drawing/2010/main" val="0"/>
              </a:ext>
            </a:extLst>
          </a:blip>
          <a:srcRect l="8490" t="9434" r="8019"/>
          <a:stretch/>
        </p:blipFill>
        <p:spPr>
          <a:xfrm>
            <a:off x="-76200" y="2133600"/>
            <a:ext cx="5713413" cy="4648200"/>
          </a:xfrm>
          <a:prstGeom prst="rect">
            <a:avLst/>
          </a:prstGeom>
        </p:spPr>
      </p:pic>
    </p:spTree>
    <p:extLst>
      <p:ext uri="{BB962C8B-B14F-4D97-AF65-F5344CB8AC3E}">
        <p14:creationId xmlns:p14="http://schemas.microsoft.com/office/powerpoint/2010/main" val="195140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ángulo 33"/>
          <p:cNvSpPr/>
          <p:nvPr/>
        </p:nvSpPr>
        <p:spPr>
          <a:xfrm>
            <a:off x="2413409" y="2492023"/>
            <a:ext cx="4761478" cy="31153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p:sp>
        <p:nvSpPr>
          <p:cNvPr id="35" name="CuadroTexto 34"/>
          <p:cNvSpPr txBox="1"/>
          <p:nvPr/>
        </p:nvSpPr>
        <p:spPr>
          <a:xfrm>
            <a:off x="2413409" y="2496321"/>
            <a:ext cx="2111475" cy="369332"/>
          </a:xfrm>
          <a:prstGeom prst="rect">
            <a:avLst/>
          </a:prstGeom>
          <a:noFill/>
        </p:spPr>
        <p:txBody>
          <a:bodyPr wrap="none" rtlCol="0">
            <a:spAutoFit/>
          </a:bodyPr>
          <a:lstStyle/>
          <a:p>
            <a:r>
              <a:rPr lang="es-UY" dirty="0" smtClean="0"/>
              <a:t>Mega-ambiente</a:t>
            </a:r>
            <a:endParaRPr lang="es-UY" dirty="0"/>
          </a:p>
        </p:txBody>
      </p:sp>
      <p:sp>
        <p:nvSpPr>
          <p:cNvPr id="31" name="Marcador de número de diapositiva 30"/>
          <p:cNvSpPr>
            <a:spLocks noGrp="1"/>
          </p:cNvSpPr>
          <p:nvPr>
            <p:ph type="sldNum" sz="quarter" idx="12"/>
          </p:nvPr>
        </p:nvSpPr>
        <p:spPr/>
        <p:txBody>
          <a:bodyPr/>
          <a:lstStyle/>
          <a:p>
            <a:fld id="{BC041FF0-65EB-4AA1-B1BE-6C4039CE7383}" type="slidenum">
              <a:rPr lang="es-UY" smtClean="0"/>
              <a:pPr/>
              <a:t>15</a:t>
            </a:fld>
            <a:endParaRPr lang="es-UY" dirty="0"/>
          </a:p>
        </p:txBody>
      </p:sp>
      <p:sp>
        <p:nvSpPr>
          <p:cNvPr id="66" name="CuadroTexto 65"/>
          <p:cNvSpPr txBox="1"/>
          <p:nvPr/>
        </p:nvSpPr>
        <p:spPr>
          <a:xfrm>
            <a:off x="262982" y="685800"/>
            <a:ext cx="7696200" cy="707886"/>
          </a:xfrm>
          <a:prstGeom prst="rect">
            <a:avLst/>
          </a:prstGeom>
          <a:noFill/>
          <a:ln>
            <a:noFill/>
          </a:ln>
        </p:spPr>
        <p:txBody>
          <a:bodyPr wrap="square" rtlCol="0">
            <a:spAutoFit/>
          </a:bodyPr>
          <a:lstStyle/>
          <a:p>
            <a:r>
              <a:rPr lang="en-US" sz="2000" dirty="0">
                <a:latin typeface="Segoe UI" panose="020B0502040204020203" pitchFamily="34" charset="0"/>
                <a:ea typeface="Verdana" panose="020B0604030504040204" pitchFamily="34" charset="0"/>
                <a:cs typeface="Segoe UI" panose="020B0502040204020203" pitchFamily="34" charset="0"/>
              </a:rPr>
              <a:t>¿</a:t>
            </a:r>
            <a:r>
              <a:rPr lang="en-US" sz="2000" dirty="0" err="1">
                <a:latin typeface="Segoe UI" panose="020B0502040204020203" pitchFamily="34" charset="0"/>
                <a:ea typeface="Verdana" panose="020B0604030504040204" pitchFamily="34" charset="0"/>
                <a:cs typeface="Segoe UI" panose="020B0502040204020203" pitchFamily="34" charset="0"/>
              </a:rPr>
              <a:t>Es</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posible</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diseñar</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grupos</a:t>
            </a:r>
            <a:r>
              <a:rPr lang="en-US" sz="2000" dirty="0">
                <a:latin typeface="Segoe UI" panose="020B0502040204020203" pitchFamily="34" charset="0"/>
                <a:ea typeface="Verdana" panose="020B0604030504040204" pitchFamily="34" charset="0"/>
                <a:cs typeface="Segoe UI" panose="020B0502040204020203" pitchFamily="34" charset="0"/>
              </a:rPr>
              <a:t> de </a:t>
            </a:r>
            <a:r>
              <a:rPr lang="en-US" sz="2000" dirty="0" err="1">
                <a:latin typeface="Segoe UI" panose="020B0502040204020203" pitchFamily="34" charset="0"/>
                <a:ea typeface="Verdana" panose="020B0604030504040204" pitchFamily="34" charset="0"/>
                <a:cs typeface="Segoe UI" panose="020B0502040204020203" pitchFamily="34" charset="0"/>
              </a:rPr>
              <a:t>ambiente</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en</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los</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cuales</a:t>
            </a:r>
            <a:r>
              <a:rPr lang="en-US" sz="2000" dirty="0">
                <a:latin typeface="Segoe UI" panose="020B0502040204020203" pitchFamily="34" charset="0"/>
                <a:ea typeface="Verdana" panose="020B0604030504040204" pitchFamily="34" charset="0"/>
                <a:cs typeface="Segoe UI" panose="020B0502040204020203" pitchFamily="34" charset="0"/>
              </a:rPr>
              <a:t> la </a:t>
            </a:r>
            <a:r>
              <a:rPr lang="en-US" sz="2000" dirty="0" err="1">
                <a:latin typeface="Segoe UI" panose="020B0502040204020203" pitchFamily="34" charset="0"/>
                <a:ea typeface="Verdana" panose="020B0604030504040204" pitchFamily="34" charset="0"/>
                <a:cs typeface="Segoe UI" panose="020B0502040204020203" pitchFamily="34" charset="0"/>
              </a:rPr>
              <a:t>predicción</a:t>
            </a:r>
            <a:r>
              <a:rPr lang="en-US" sz="2000" dirty="0">
                <a:latin typeface="Segoe UI" panose="020B0502040204020203" pitchFamily="34" charset="0"/>
                <a:ea typeface="Verdana" panose="020B0604030504040204" pitchFamily="34" charset="0"/>
                <a:cs typeface="Segoe UI" panose="020B0502040204020203" pitchFamily="34" charset="0"/>
              </a:rPr>
              <a:t> de medias </a:t>
            </a:r>
            <a:r>
              <a:rPr lang="en-US" sz="2000" dirty="0" smtClean="0">
                <a:latin typeface="Segoe UI" panose="020B0502040204020203" pitchFamily="34" charset="0"/>
                <a:ea typeface="Verdana" panose="020B0604030504040204" pitchFamily="34" charset="0"/>
                <a:cs typeface="Segoe UI" panose="020B0502040204020203" pitchFamily="34" charset="0"/>
              </a:rPr>
              <a:t>sea </a:t>
            </a:r>
            <a:r>
              <a:rPr lang="en-US" sz="2000" dirty="0" err="1">
                <a:latin typeface="Segoe UI" panose="020B0502040204020203" pitchFamily="34" charset="0"/>
                <a:ea typeface="Verdana" panose="020B0604030504040204" pitchFamily="34" charset="0"/>
                <a:cs typeface="Segoe UI" panose="020B0502040204020203" pitchFamily="34" charset="0"/>
              </a:rPr>
              <a:t>mejor</a:t>
            </a:r>
            <a:r>
              <a:rPr lang="en-US" sz="2000" dirty="0">
                <a:latin typeface="Segoe UI" panose="020B0502040204020203" pitchFamily="34" charset="0"/>
                <a:ea typeface="Verdana" panose="020B0604030504040204" pitchFamily="34" charset="0"/>
                <a:cs typeface="Segoe UI" panose="020B0502040204020203" pitchFamily="34" charset="0"/>
              </a:rPr>
              <a:t> que la </a:t>
            </a:r>
            <a:r>
              <a:rPr lang="en-US" sz="2000" dirty="0" err="1">
                <a:latin typeface="Segoe UI" panose="020B0502040204020203" pitchFamily="34" charset="0"/>
                <a:ea typeface="Verdana" panose="020B0604030504040204" pitchFamily="34" charset="0"/>
                <a:cs typeface="Segoe UI" panose="020B0502040204020203" pitchFamily="34" charset="0"/>
              </a:rPr>
              <a:t>predicción</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especifica</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por</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ambiente</a:t>
            </a:r>
            <a:r>
              <a:rPr lang="en-US" sz="2000" dirty="0">
                <a:latin typeface="Segoe UI" panose="020B0502040204020203" pitchFamily="34" charset="0"/>
                <a:ea typeface="Verdana" panose="020B0604030504040204" pitchFamily="34" charset="0"/>
                <a:cs typeface="Segoe UI" panose="020B0502040204020203" pitchFamily="34" charset="0"/>
              </a:rPr>
              <a:t>?</a:t>
            </a:r>
            <a:r>
              <a:rPr lang="es-UY" sz="2000" dirty="0">
                <a:latin typeface="Segoe UI" panose="020B0502040204020203" pitchFamily="34" charset="0"/>
                <a:ea typeface="Verdana" panose="020B0604030504040204" pitchFamily="34" charset="0"/>
                <a:cs typeface="Segoe UI" panose="020B0502040204020203" pitchFamily="34" charset="0"/>
              </a:rPr>
              <a:t> </a:t>
            </a:r>
            <a:endParaRPr lang="es-UY" sz="2000" dirty="0">
              <a:latin typeface="Segoe UI" panose="020B0502040204020203" pitchFamily="34" charset="0"/>
              <a:ea typeface="Verdana" panose="020B0604030504040204" pitchFamily="34" charset="0"/>
              <a:cs typeface="Segoe UI" panose="020B0502040204020203" pitchFamily="34" charset="0"/>
            </a:endParaRPr>
          </a:p>
        </p:txBody>
      </p:sp>
      <p:grpSp>
        <p:nvGrpSpPr>
          <p:cNvPr id="37" name="Grupo 36"/>
          <p:cNvGrpSpPr/>
          <p:nvPr/>
        </p:nvGrpSpPr>
        <p:grpSpPr>
          <a:xfrm>
            <a:off x="1899314" y="2936608"/>
            <a:ext cx="1411713" cy="1026912"/>
            <a:chOff x="1997156" y="2298866"/>
            <a:chExt cx="1411713" cy="1026912"/>
          </a:xfrm>
        </p:grpSpPr>
        <p:sp>
          <p:nvSpPr>
            <p:cNvPr id="33" name="Rectángulo 32"/>
            <p:cNvSpPr/>
            <p:nvPr/>
          </p:nvSpPr>
          <p:spPr>
            <a:xfrm>
              <a:off x="1997156" y="2298866"/>
              <a:ext cx="1411713" cy="1026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6" name="Triángulo isósceles 35"/>
            <p:cNvSpPr/>
            <p:nvPr/>
          </p:nvSpPr>
          <p:spPr>
            <a:xfrm>
              <a:off x="2108577" y="2416846"/>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06" name="Triángulo isósceles 105"/>
            <p:cNvSpPr/>
            <p:nvPr/>
          </p:nvSpPr>
          <p:spPr>
            <a:xfrm>
              <a:off x="2205326" y="2835941"/>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07" name="Triángulo isósceles 106"/>
            <p:cNvSpPr/>
            <p:nvPr/>
          </p:nvSpPr>
          <p:spPr>
            <a:xfrm>
              <a:off x="2564531" y="2835769"/>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08" name="Triángulo isósceles 107"/>
            <p:cNvSpPr/>
            <p:nvPr/>
          </p:nvSpPr>
          <p:spPr>
            <a:xfrm>
              <a:off x="2584944"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09" name="Triángulo isósceles 108"/>
            <p:cNvSpPr/>
            <p:nvPr/>
          </p:nvSpPr>
          <p:spPr>
            <a:xfrm>
              <a:off x="2946066"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10" name="Triángulo isósceles 109"/>
            <p:cNvSpPr/>
            <p:nvPr/>
          </p:nvSpPr>
          <p:spPr>
            <a:xfrm>
              <a:off x="2949182" y="2835574"/>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38" name="Grupo 37"/>
          <p:cNvGrpSpPr/>
          <p:nvPr/>
        </p:nvGrpSpPr>
        <p:grpSpPr>
          <a:xfrm>
            <a:off x="3409378" y="2940347"/>
            <a:ext cx="1411713" cy="1026912"/>
            <a:chOff x="3469299" y="2282749"/>
            <a:chExt cx="1411713" cy="1026912"/>
          </a:xfrm>
        </p:grpSpPr>
        <p:sp>
          <p:nvSpPr>
            <p:cNvPr id="118" name="Rectángulo 117"/>
            <p:cNvSpPr/>
            <p:nvPr/>
          </p:nvSpPr>
          <p:spPr>
            <a:xfrm>
              <a:off x="3469299" y="2282749"/>
              <a:ext cx="1411713" cy="10269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19" name="Triángulo isósceles 118"/>
            <p:cNvSpPr/>
            <p:nvPr/>
          </p:nvSpPr>
          <p:spPr>
            <a:xfrm>
              <a:off x="3575382" y="2433157"/>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0" name="Triángulo isósceles 119"/>
            <p:cNvSpPr/>
            <p:nvPr/>
          </p:nvSpPr>
          <p:spPr>
            <a:xfrm>
              <a:off x="3672131" y="285225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1" name="Triángulo isósceles 120"/>
            <p:cNvSpPr/>
            <p:nvPr/>
          </p:nvSpPr>
          <p:spPr>
            <a:xfrm>
              <a:off x="4031336" y="2852080"/>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2" name="Triángulo isósceles 121"/>
            <p:cNvSpPr/>
            <p:nvPr/>
          </p:nvSpPr>
          <p:spPr>
            <a:xfrm>
              <a:off x="4051749"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3" name="Triángulo isósceles 122"/>
            <p:cNvSpPr/>
            <p:nvPr/>
          </p:nvSpPr>
          <p:spPr>
            <a:xfrm>
              <a:off x="4412871"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4" name="Triángulo isósceles 123"/>
            <p:cNvSpPr/>
            <p:nvPr/>
          </p:nvSpPr>
          <p:spPr>
            <a:xfrm>
              <a:off x="4415987" y="2851885"/>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230" name="Grupo 229"/>
          <p:cNvGrpSpPr/>
          <p:nvPr/>
        </p:nvGrpSpPr>
        <p:grpSpPr>
          <a:xfrm>
            <a:off x="4948816" y="2936605"/>
            <a:ext cx="1411713" cy="1026912"/>
            <a:chOff x="1997156" y="2298866"/>
            <a:chExt cx="1411713" cy="1026912"/>
          </a:xfrm>
        </p:grpSpPr>
        <p:sp>
          <p:nvSpPr>
            <p:cNvPr id="231" name="Rectángulo 230"/>
            <p:cNvSpPr/>
            <p:nvPr/>
          </p:nvSpPr>
          <p:spPr>
            <a:xfrm>
              <a:off x="1997156" y="2298866"/>
              <a:ext cx="1411713" cy="102691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32" name="Triángulo isósceles 231"/>
            <p:cNvSpPr/>
            <p:nvPr/>
          </p:nvSpPr>
          <p:spPr>
            <a:xfrm>
              <a:off x="2108577" y="2416846"/>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33" name="Triángulo isósceles 232"/>
            <p:cNvSpPr/>
            <p:nvPr/>
          </p:nvSpPr>
          <p:spPr>
            <a:xfrm>
              <a:off x="2205326" y="2835941"/>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34" name="Triángulo isósceles 233"/>
            <p:cNvSpPr/>
            <p:nvPr/>
          </p:nvSpPr>
          <p:spPr>
            <a:xfrm>
              <a:off x="2564531" y="2835769"/>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35" name="Triángulo isósceles 234"/>
            <p:cNvSpPr/>
            <p:nvPr/>
          </p:nvSpPr>
          <p:spPr>
            <a:xfrm>
              <a:off x="2584944"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36" name="Triángulo isósceles 235"/>
            <p:cNvSpPr/>
            <p:nvPr/>
          </p:nvSpPr>
          <p:spPr>
            <a:xfrm>
              <a:off x="2946066"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37" name="Triángulo isósceles 236"/>
            <p:cNvSpPr/>
            <p:nvPr/>
          </p:nvSpPr>
          <p:spPr>
            <a:xfrm>
              <a:off x="2949182" y="2835574"/>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238" name="Grupo 237"/>
          <p:cNvGrpSpPr/>
          <p:nvPr/>
        </p:nvGrpSpPr>
        <p:grpSpPr>
          <a:xfrm>
            <a:off x="6458880" y="2940347"/>
            <a:ext cx="1411713" cy="1026912"/>
            <a:chOff x="3469299" y="2282749"/>
            <a:chExt cx="1411713" cy="1026912"/>
          </a:xfrm>
        </p:grpSpPr>
        <p:sp>
          <p:nvSpPr>
            <p:cNvPr id="239" name="Rectángulo 238"/>
            <p:cNvSpPr/>
            <p:nvPr/>
          </p:nvSpPr>
          <p:spPr>
            <a:xfrm>
              <a:off x="3469299" y="2282749"/>
              <a:ext cx="1411713" cy="102691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40" name="Triángulo isósceles 239"/>
            <p:cNvSpPr/>
            <p:nvPr/>
          </p:nvSpPr>
          <p:spPr>
            <a:xfrm>
              <a:off x="3575382" y="2433157"/>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41" name="Triángulo isósceles 240"/>
            <p:cNvSpPr/>
            <p:nvPr/>
          </p:nvSpPr>
          <p:spPr>
            <a:xfrm>
              <a:off x="3672131" y="285225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42" name="Triángulo isósceles 241"/>
            <p:cNvSpPr/>
            <p:nvPr/>
          </p:nvSpPr>
          <p:spPr>
            <a:xfrm>
              <a:off x="4031336" y="2852080"/>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43" name="Triángulo isósceles 242"/>
            <p:cNvSpPr/>
            <p:nvPr/>
          </p:nvSpPr>
          <p:spPr>
            <a:xfrm>
              <a:off x="4051749"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44" name="Triángulo isósceles 243"/>
            <p:cNvSpPr/>
            <p:nvPr/>
          </p:nvSpPr>
          <p:spPr>
            <a:xfrm>
              <a:off x="4412871"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45" name="Triángulo isósceles 244"/>
            <p:cNvSpPr/>
            <p:nvPr/>
          </p:nvSpPr>
          <p:spPr>
            <a:xfrm>
              <a:off x="4415987" y="2851885"/>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246" name="Grupo 245"/>
          <p:cNvGrpSpPr/>
          <p:nvPr/>
        </p:nvGrpSpPr>
        <p:grpSpPr>
          <a:xfrm>
            <a:off x="1899314" y="4156532"/>
            <a:ext cx="1411713" cy="1026912"/>
            <a:chOff x="1997156" y="2298866"/>
            <a:chExt cx="1411713" cy="1026912"/>
          </a:xfrm>
        </p:grpSpPr>
        <p:sp>
          <p:nvSpPr>
            <p:cNvPr id="247" name="Rectángulo 246"/>
            <p:cNvSpPr/>
            <p:nvPr/>
          </p:nvSpPr>
          <p:spPr>
            <a:xfrm>
              <a:off x="1997156" y="2298866"/>
              <a:ext cx="1411713" cy="102691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48" name="Triángulo isósceles 247"/>
            <p:cNvSpPr/>
            <p:nvPr/>
          </p:nvSpPr>
          <p:spPr>
            <a:xfrm>
              <a:off x="2108577" y="2416846"/>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49" name="Triángulo isósceles 248"/>
            <p:cNvSpPr/>
            <p:nvPr/>
          </p:nvSpPr>
          <p:spPr>
            <a:xfrm>
              <a:off x="2205326" y="2835941"/>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50" name="Triángulo isósceles 249"/>
            <p:cNvSpPr/>
            <p:nvPr/>
          </p:nvSpPr>
          <p:spPr>
            <a:xfrm>
              <a:off x="2564531" y="2835769"/>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51" name="Triángulo isósceles 250"/>
            <p:cNvSpPr/>
            <p:nvPr/>
          </p:nvSpPr>
          <p:spPr>
            <a:xfrm>
              <a:off x="2584944"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52" name="Triángulo isósceles 251"/>
            <p:cNvSpPr/>
            <p:nvPr/>
          </p:nvSpPr>
          <p:spPr>
            <a:xfrm>
              <a:off x="2946066"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53" name="Triángulo isósceles 252"/>
            <p:cNvSpPr/>
            <p:nvPr/>
          </p:nvSpPr>
          <p:spPr>
            <a:xfrm>
              <a:off x="2949182" y="2835574"/>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254" name="Grupo 253"/>
          <p:cNvGrpSpPr/>
          <p:nvPr/>
        </p:nvGrpSpPr>
        <p:grpSpPr>
          <a:xfrm>
            <a:off x="3409378" y="4160274"/>
            <a:ext cx="1411713" cy="1026912"/>
            <a:chOff x="3469299" y="2282749"/>
            <a:chExt cx="1411713" cy="1026912"/>
          </a:xfrm>
        </p:grpSpPr>
        <p:sp>
          <p:nvSpPr>
            <p:cNvPr id="255" name="Rectángulo 254"/>
            <p:cNvSpPr/>
            <p:nvPr/>
          </p:nvSpPr>
          <p:spPr>
            <a:xfrm>
              <a:off x="3469299" y="2282749"/>
              <a:ext cx="1411713" cy="10269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56" name="Triángulo isósceles 255"/>
            <p:cNvSpPr/>
            <p:nvPr/>
          </p:nvSpPr>
          <p:spPr>
            <a:xfrm>
              <a:off x="3575382" y="2433157"/>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57" name="Triángulo isósceles 256"/>
            <p:cNvSpPr/>
            <p:nvPr/>
          </p:nvSpPr>
          <p:spPr>
            <a:xfrm>
              <a:off x="3672131" y="285225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58" name="Triángulo isósceles 257"/>
            <p:cNvSpPr/>
            <p:nvPr/>
          </p:nvSpPr>
          <p:spPr>
            <a:xfrm>
              <a:off x="4031336" y="2852080"/>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59" name="Triángulo isósceles 258"/>
            <p:cNvSpPr/>
            <p:nvPr/>
          </p:nvSpPr>
          <p:spPr>
            <a:xfrm>
              <a:off x="4051749"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0" name="Triángulo isósceles 259"/>
            <p:cNvSpPr/>
            <p:nvPr/>
          </p:nvSpPr>
          <p:spPr>
            <a:xfrm>
              <a:off x="4412871"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1" name="Triángulo isósceles 260"/>
            <p:cNvSpPr/>
            <p:nvPr/>
          </p:nvSpPr>
          <p:spPr>
            <a:xfrm>
              <a:off x="4415987" y="2851885"/>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262" name="Grupo 261"/>
          <p:cNvGrpSpPr/>
          <p:nvPr/>
        </p:nvGrpSpPr>
        <p:grpSpPr>
          <a:xfrm>
            <a:off x="4948816" y="4156532"/>
            <a:ext cx="1411713" cy="1026912"/>
            <a:chOff x="1997156" y="2298866"/>
            <a:chExt cx="1411713" cy="1026912"/>
          </a:xfrm>
        </p:grpSpPr>
        <p:sp>
          <p:nvSpPr>
            <p:cNvPr id="263" name="Rectángulo 262"/>
            <p:cNvSpPr/>
            <p:nvPr/>
          </p:nvSpPr>
          <p:spPr>
            <a:xfrm>
              <a:off x="1997156" y="2298866"/>
              <a:ext cx="1411713" cy="102691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4" name="Triángulo isósceles 263"/>
            <p:cNvSpPr/>
            <p:nvPr/>
          </p:nvSpPr>
          <p:spPr>
            <a:xfrm>
              <a:off x="2108577" y="2416846"/>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5" name="Triángulo isósceles 264"/>
            <p:cNvSpPr/>
            <p:nvPr/>
          </p:nvSpPr>
          <p:spPr>
            <a:xfrm>
              <a:off x="2205326" y="2835941"/>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6" name="Triángulo isósceles 265"/>
            <p:cNvSpPr/>
            <p:nvPr/>
          </p:nvSpPr>
          <p:spPr>
            <a:xfrm>
              <a:off x="2564531" y="2835769"/>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7" name="Triángulo isósceles 266"/>
            <p:cNvSpPr/>
            <p:nvPr/>
          </p:nvSpPr>
          <p:spPr>
            <a:xfrm>
              <a:off x="2584944"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8" name="Triángulo isósceles 267"/>
            <p:cNvSpPr/>
            <p:nvPr/>
          </p:nvSpPr>
          <p:spPr>
            <a:xfrm>
              <a:off x="2946066"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9" name="Triángulo isósceles 268"/>
            <p:cNvSpPr/>
            <p:nvPr/>
          </p:nvSpPr>
          <p:spPr>
            <a:xfrm>
              <a:off x="2949182" y="2835574"/>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270" name="Grupo 269"/>
          <p:cNvGrpSpPr/>
          <p:nvPr/>
        </p:nvGrpSpPr>
        <p:grpSpPr>
          <a:xfrm>
            <a:off x="6458880" y="4160274"/>
            <a:ext cx="1411713" cy="1026912"/>
            <a:chOff x="3469299" y="2282749"/>
            <a:chExt cx="1411713" cy="1026912"/>
          </a:xfrm>
        </p:grpSpPr>
        <p:sp>
          <p:nvSpPr>
            <p:cNvPr id="271" name="Rectángulo 270"/>
            <p:cNvSpPr/>
            <p:nvPr/>
          </p:nvSpPr>
          <p:spPr>
            <a:xfrm>
              <a:off x="3469299" y="2282749"/>
              <a:ext cx="1411713" cy="102691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72" name="Triángulo isósceles 271"/>
            <p:cNvSpPr/>
            <p:nvPr/>
          </p:nvSpPr>
          <p:spPr>
            <a:xfrm>
              <a:off x="3575382" y="2433157"/>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73" name="Triángulo isósceles 272"/>
            <p:cNvSpPr/>
            <p:nvPr/>
          </p:nvSpPr>
          <p:spPr>
            <a:xfrm>
              <a:off x="3672131" y="285225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74" name="Triángulo isósceles 273"/>
            <p:cNvSpPr/>
            <p:nvPr/>
          </p:nvSpPr>
          <p:spPr>
            <a:xfrm>
              <a:off x="4031336" y="2852080"/>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75" name="Triángulo isósceles 274"/>
            <p:cNvSpPr/>
            <p:nvPr/>
          </p:nvSpPr>
          <p:spPr>
            <a:xfrm>
              <a:off x="4051749"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76" name="Triángulo isósceles 275"/>
            <p:cNvSpPr/>
            <p:nvPr/>
          </p:nvSpPr>
          <p:spPr>
            <a:xfrm>
              <a:off x="4412871"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77" name="Triángulo isósceles 276"/>
            <p:cNvSpPr/>
            <p:nvPr/>
          </p:nvSpPr>
          <p:spPr>
            <a:xfrm>
              <a:off x="4415987" y="2851885"/>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spTree>
    <p:extLst>
      <p:ext uri="{BB962C8B-B14F-4D97-AF65-F5344CB8AC3E}">
        <p14:creationId xmlns:p14="http://schemas.microsoft.com/office/powerpoint/2010/main" val="912519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7.40741E-7 L -0.37605 -0.00695 " pathEditMode="relative" rAng="0" ptsTypes="AA">
                                      <p:cBhvr>
                                        <p:cTn id="6" dur="2000" fill="hold"/>
                                        <p:tgtEl>
                                          <p:spTgt spid="37"/>
                                        </p:tgtEl>
                                        <p:attrNameLst>
                                          <p:attrName>ppt_x</p:attrName>
                                          <p:attrName>ppt_y</p:attrName>
                                        </p:attrNameLst>
                                      </p:cBhvr>
                                      <p:rCtr x="-18802" y="-347"/>
                                    </p:animMotion>
                                  </p:childTnLst>
                                </p:cTn>
                              </p:par>
                              <p:par>
                                <p:cTn id="7" presetID="2" presetClass="exit" presetSubtype="4" fill="hold" nodeType="withEffect">
                                  <p:stCondLst>
                                    <p:cond delay="0"/>
                                  </p:stCondLst>
                                  <p:childTnLst>
                                    <p:anim calcmode="lin" valueType="num">
                                      <p:cBhvr additive="base">
                                        <p:cTn id="8" dur="500"/>
                                        <p:tgtEl>
                                          <p:spTgt spid="246"/>
                                        </p:tgtEl>
                                        <p:attrNameLst>
                                          <p:attrName>ppt_x</p:attrName>
                                        </p:attrNameLst>
                                      </p:cBhvr>
                                      <p:tavLst>
                                        <p:tav tm="0">
                                          <p:val>
                                            <p:strVal val="ppt_x"/>
                                          </p:val>
                                        </p:tav>
                                        <p:tav tm="100000">
                                          <p:val>
                                            <p:strVal val="ppt_x"/>
                                          </p:val>
                                        </p:tav>
                                      </p:tavLst>
                                    </p:anim>
                                    <p:anim calcmode="lin" valueType="num">
                                      <p:cBhvr additive="base">
                                        <p:cTn id="9" dur="500"/>
                                        <p:tgtEl>
                                          <p:spTgt spid="246"/>
                                        </p:tgtEl>
                                        <p:attrNameLst>
                                          <p:attrName>ppt_y</p:attrName>
                                        </p:attrNameLst>
                                      </p:cBhvr>
                                      <p:tavLst>
                                        <p:tav tm="0">
                                          <p:val>
                                            <p:strVal val="ppt_y"/>
                                          </p:val>
                                        </p:tav>
                                        <p:tav tm="100000">
                                          <p:val>
                                            <p:strVal val="1+ppt_h/2"/>
                                          </p:val>
                                        </p:tav>
                                      </p:tavLst>
                                    </p:anim>
                                    <p:set>
                                      <p:cBhvr>
                                        <p:cTn id="10" dur="1" fill="hold">
                                          <p:stCondLst>
                                            <p:cond delay="499"/>
                                          </p:stCondLst>
                                        </p:cTn>
                                        <p:tgtEl>
                                          <p:spTgt spid="246"/>
                                        </p:tgtEl>
                                        <p:attrNameLst>
                                          <p:attrName>style.visibility</p:attrName>
                                        </p:attrNameLst>
                                      </p:cBhvr>
                                      <p:to>
                                        <p:strVal val="hidden"/>
                                      </p:to>
                                    </p:set>
                                  </p:childTnLst>
                                </p:cTn>
                              </p:par>
                              <p:par>
                                <p:cTn id="11" presetID="42" presetClass="exit" presetSubtype="0" fill="hold" nodeType="withEffect">
                                  <p:stCondLst>
                                    <p:cond delay="0"/>
                                  </p:stCondLst>
                                  <p:childTnLst>
                                    <p:animEffect transition="out" filter="fade">
                                      <p:cBhvr>
                                        <p:cTn id="12" dur="1000"/>
                                        <p:tgtEl>
                                          <p:spTgt spid="230"/>
                                        </p:tgtEl>
                                      </p:cBhvr>
                                    </p:animEffect>
                                    <p:anim calcmode="lin" valueType="num">
                                      <p:cBhvr>
                                        <p:cTn id="13" dur="1000"/>
                                        <p:tgtEl>
                                          <p:spTgt spid="230"/>
                                        </p:tgtEl>
                                        <p:attrNameLst>
                                          <p:attrName>ppt_x</p:attrName>
                                        </p:attrNameLst>
                                      </p:cBhvr>
                                      <p:tavLst>
                                        <p:tav tm="0">
                                          <p:val>
                                            <p:strVal val="ppt_x"/>
                                          </p:val>
                                        </p:tav>
                                        <p:tav tm="100000">
                                          <p:val>
                                            <p:strVal val="ppt_x"/>
                                          </p:val>
                                        </p:tav>
                                      </p:tavLst>
                                    </p:anim>
                                    <p:anim calcmode="lin" valueType="num">
                                      <p:cBhvr>
                                        <p:cTn id="14" dur="1000"/>
                                        <p:tgtEl>
                                          <p:spTgt spid="230"/>
                                        </p:tgtEl>
                                        <p:attrNameLst>
                                          <p:attrName>ppt_y</p:attrName>
                                        </p:attrNameLst>
                                      </p:cBhvr>
                                      <p:tavLst>
                                        <p:tav tm="0">
                                          <p:val>
                                            <p:strVal val="ppt_y"/>
                                          </p:val>
                                        </p:tav>
                                        <p:tav tm="100000">
                                          <p:val>
                                            <p:strVal val="ppt_y+.1"/>
                                          </p:val>
                                        </p:tav>
                                      </p:tavLst>
                                    </p:anim>
                                    <p:set>
                                      <p:cBhvr>
                                        <p:cTn id="15" dur="1" fill="hold">
                                          <p:stCondLst>
                                            <p:cond delay="999"/>
                                          </p:stCondLst>
                                        </p:cTn>
                                        <p:tgtEl>
                                          <p:spTgt spid="230"/>
                                        </p:tgtEl>
                                        <p:attrNameLst>
                                          <p:attrName>style.visibility</p:attrName>
                                        </p:attrNameLst>
                                      </p:cBhvr>
                                      <p:to>
                                        <p:strVal val="hidden"/>
                                      </p:to>
                                    </p:set>
                                  </p:childTnLst>
                                </p:cTn>
                              </p:par>
                              <p:par>
                                <p:cTn id="16" presetID="37" presetClass="path" presetSubtype="0" accel="50000" decel="50000" fill="hold" nodeType="withEffect">
                                  <p:stCondLst>
                                    <p:cond delay="0"/>
                                  </p:stCondLst>
                                  <p:childTnLst>
                                    <p:animMotion origin="layout" path="M 3.05556E-6 -1.11111E-6 L -0.04462 -0.10023 C -0.054 -0.12315 -0.06788 -0.13518 -0.08247 -0.13518 C -0.09913 -0.13518 -0.11233 -0.12315 -0.1217 -0.10023 L -0.16615 -1.11111E-6 " pathEditMode="relative" rAng="0" ptsTypes="AAAAA">
                                      <p:cBhvr>
                                        <p:cTn id="17" dur="2000" fill="hold"/>
                                        <p:tgtEl>
                                          <p:spTgt spid="238"/>
                                        </p:tgtEl>
                                        <p:attrNameLst>
                                          <p:attrName>ppt_x</p:attrName>
                                          <p:attrName>ppt_y</p:attrName>
                                        </p:attrNameLst>
                                      </p:cBhvr>
                                      <p:rCtr x="-8316" y="-6759"/>
                                    </p:animMotion>
                                  </p:childTnLst>
                                </p:cTn>
                              </p:par>
                              <p:par>
                                <p:cTn id="18" presetID="35" presetClass="path" presetSubtype="0" accel="50000" decel="50000" fill="hold" nodeType="withEffect">
                                  <p:stCondLst>
                                    <p:cond delay="0"/>
                                  </p:stCondLst>
                                  <p:childTnLst>
                                    <p:animMotion origin="layout" path="M 3.05556E-6 -1.48148E-6 L -0.16511 -0.00046 " pathEditMode="relative" rAng="0" ptsTypes="AA">
                                      <p:cBhvr>
                                        <p:cTn id="19" dur="2000" fill="hold"/>
                                        <p:tgtEl>
                                          <p:spTgt spid="270"/>
                                        </p:tgtEl>
                                        <p:attrNameLst>
                                          <p:attrName>ppt_x</p:attrName>
                                          <p:attrName>ppt_y</p:attrName>
                                        </p:attrNameLst>
                                      </p:cBhvr>
                                      <p:rCtr x="-8264" y="-23"/>
                                    </p:animMotion>
                                  </p:childTnLst>
                                </p:cTn>
                              </p:par>
                              <p:par>
                                <p:cTn id="20" presetID="35" presetClass="path" presetSubtype="0" accel="50000" decel="50000" fill="hold" nodeType="withEffect">
                                  <p:stCondLst>
                                    <p:cond delay="0"/>
                                  </p:stCondLst>
                                  <p:childTnLst>
                                    <p:animMotion origin="layout" path="M -2.77778E-6 2.96296E-6 L -0.16632 -0.0044 " pathEditMode="relative" rAng="0" ptsTypes="AA">
                                      <p:cBhvr>
                                        <p:cTn id="21" dur="2000" fill="hold"/>
                                        <p:tgtEl>
                                          <p:spTgt spid="262"/>
                                        </p:tgtEl>
                                        <p:attrNameLst>
                                          <p:attrName>ppt_x</p:attrName>
                                          <p:attrName>ppt_y</p:attrName>
                                        </p:attrNameLst>
                                      </p:cBhvr>
                                      <p:rCtr x="-8316" y="-231"/>
                                    </p:animMotion>
                                  </p:childTnLst>
                                </p:cTn>
                              </p:par>
                              <p:par>
                                <p:cTn id="22" presetID="10" presetClass="exit" presetSubtype="0" fill="hold" nodeType="withEffect">
                                  <p:stCondLst>
                                    <p:cond delay="0"/>
                                  </p:stCondLst>
                                  <p:childTnLst>
                                    <p:animEffect transition="out" filter="fade">
                                      <p:cBhvr>
                                        <p:cTn id="23" dur="500"/>
                                        <p:tgtEl>
                                          <p:spTgt spid="254"/>
                                        </p:tgtEl>
                                      </p:cBhvr>
                                    </p:animEffect>
                                    <p:set>
                                      <p:cBhvr>
                                        <p:cTn id="24" dur="1" fill="hold">
                                          <p:stCondLst>
                                            <p:cond delay="499"/>
                                          </p:stCondLst>
                                        </p:cTn>
                                        <p:tgtEl>
                                          <p:spTgt spid="254"/>
                                        </p:tgtEl>
                                        <p:attrNameLst>
                                          <p:attrName>style.visibility</p:attrName>
                                        </p:attrNameLst>
                                      </p:cBhvr>
                                      <p:to>
                                        <p:strVal val="hidden"/>
                                      </p:to>
                                    </p:se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2000"/>
                                        <p:tgtEl>
                                          <p:spTgt spid="35"/>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upo 31"/>
          <p:cNvGrpSpPr/>
          <p:nvPr/>
        </p:nvGrpSpPr>
        <p:grpSpPr>
          <a:xfrm>
            <a:off x="2431273" y="2492023"/>
            <a:ext cx="4761478" cy="3115339"/>
            <a:chOff x="2431273" y="1834299"/>
            <a:chExt cx="4761478" cy="3115339"/>
          </a:xfrm>
        </p:grpSpPr>
        <p:sp>
          <p:nvSpPr>
            <p:cNvPr id="67" name="Rectángulo 66"/>
            <p:cNvSpPr/>
            <p:nvPr/>
          </p:nvSpPr>
          <p:spPr>
            <a:xfrm>
              <a:off x="2431273" y="1834299"/>
              <a:ext cx="4761478" cy="311533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p:sp>
          <p:nvSpPr>
            <p:cNvPr id="68" name="CuadroTexto 67"/>
            <p:cNvSpPr txBox="1"/>
            <p:nvPr/>
          </p:nvSpPr>
          <p:spPr>
            <a:xfrm>
              <a:off x="2464702" y="1840746"/>
              <a:ext cx="737702" cy="369332"/>
            </a:xfrm>
            <a:prstGeom prst="rect">
              <a:avLst/>
            </a:prstGeom>
            <a:noFill/>
          </p:spPr>
          <p:txBody>
            <a:bodyPr wrap="none" rtlCol="0">
              <a:spAutoFit/>
            </a:bodyPr>
            <a:lstStyle/>
            <a:p>
              <a:r>
                <a:rPr lang="es-UY" dirty="0" smtClean="0"/>
                <a:t>Años</a:t>
              </a:r>
              <a:endParaRPr lang="es-UY" dirty="0"/>
            </a:p>
          </p:txBody>
        </p:sp>
      </p:grpSp>
      <p:sp>
        <p:nvSpPr>
          <p:cNvPr id="31" name="Marcador de número de diapositiva 30"/>
          <p:cNvSpPr>
            <a:spLocks noGrp="1"/>
          </p:cNvSpPr>
          <p:nvPr>
            <p:ph type="sldNum" sz="quarter" idx="12"/>
          </p:nvPr>
        </p:nvSpPr>
        <p:spPr/>
        <p:txBody>
          <a:bodyPr/>
          <a:lstStyle/>
          <a:p>
            <a:fld id="{BC041FF0-65EB-4AA1-B1BE-6C4039CE7383}" type="slidenum">
              <a:rPr lang="es-UY" smtClean="0"/>
              <a:pPr/>
              <a:t>16</a:t>
            </a:fld>
            <a:endParaRPr lang="es-UY" dirty="0"/>
          </a:p>
        </p:txBody>
      </p:sp>
      <p:grpSp>
        <p:nvGrpSpPr>
          <p:cNvPr id="38" name="Grupo 37"/>
          <p:cNvGrpSpPr/>
          <p:nvPr/>
        </p:nvGrpSpPr>
        <p:grpSpPr>
          <a:xfrm>
            <a:off x="3409378" y="2940347"/>
            <a:ext cx="1411713" cy="1026912"/>
            <a:chOff x="3469299" y="2282749"/>
            <a:chExt cx="1411713" cy="1026912"/>
          </a:xfrm>
        </p:grpSpPr>
        <p:sp>
          <p:nvSpPr>
            <p:cNvPr id="118" name="Rectángulo 117"/>
            <p:cNvSpPr/>
            <p:nvPr/>
          </p:nvSpPr>
          <p:spPr>
            <a:xfrm>
              <a:off x="3469299" y="2282749"/>
              <a:ext cx="1411713" cy="10269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19" name="Triángulo isósceles 118"/>
            <p:cNvSpPr/>
            <p:nvPr/>
          </p:nvSpPr>
          <p:spPr>
            <a:xfrm>
              <a:off x="3575382" y="2433157"/>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0" name="Triángulo isósceles 119"/>
            <p:cNvSpPr/>
            <p:nvPr/>
          </p:nvSpPr>
          <p:spPr>
            <a:xfrm>
              <a:off x="3672131" y="285225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1" name="Triángulo isósceles 120"/>
            <p:cNvSpPr/>
            <p:nvPr/>
          </p:nvSpPr>
          <p:spPr>
            <a:xfrm>
              <a:off x="4031336" y="2852080"/>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2" name="Triángulo isósceles 121"/>
            <p:cNvSpPr/>
            <p:nvPr/>
          </p:nvSpPr>
          <p:spPr>
            <a:xfrm>
              <a:off x="4051749"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3" name="Triángulo isósceles 122"/>
            <p:cNvSpPr/>
            <p:nvPr/>
          </p:nvSpPr>
          <p:spPr>
            <a:xfrm>
              <a:off x="4412871"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4" name="Triángulo isósceles 123"/>
            <p:cNvSpPr/>
            <p:nvPr/>
          </p:nvSpPr>
          <p:spPr>
            <a:xfrm>
              <a:off x="4415987" y="2851885"/>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230" name="Grupo 229"/>
          <p:cNvGrpSpPr/>
          <p:nvPr/>
        </p:nvGrpSpPr>
        <p:grpSpPr>
          <a:xfrm>
            <a:off x="4948816" y="2936605"/>
            <a:ext cx="1411713" cy="1026912"/>
            <a:chOff x="1997156" y="2298866"/>
            <a:chExt cx="1411713" cy="1026912"/>
          </a:xfrm>
        </p:grpSpPr>
        <p:sp>
          <p:nvSpPr>
            <p:cNvPr id="231" name="Rectángulo 230"/>
            <p:cNvSpPr/>
            <p:nvPr/>
          </p:nvSpPr>
          <p:spPr>
            <a:xfrm>
              <a:off x="1997156" y="2298866"/>
              <a:ext cx="1411713" cy="102691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32" name="Triángulo isósceles 231"/>
            <p:cNvSpPr/>
            <p:nvPr/>
          </p:nvSpPr>
          <p:spPr>
            <a:xfrm>
              <a:off x="2108577" y="2416846"/>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33" name="Triángulo isósceles 232"/>
            <p:cNvSpPr/>
            <p:nvPr/>
          </p:nvSpPr>
          <p:spPr>
            <a:xfrm>
              <a:off x="2205326" y="2835941"/>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34" name="Triángulo isósceles 233"/>
            <p:cNvSpPr/>
            <p:nvPr/>
          </p:nvSpPr>
          <p:spPr>
            <a:xfrm>
              <a:off x="2564531" y="2835769"/>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35" name="Triángulo isósceles 234"/>
            <p:cNvSpPr/>
            <p:nvPr/>
          </p:nvSpPr>
          <p:spPr>
            <a:xfrm>
              <a:off x="2584944"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36" name="Triángulo isósceles 235"/>
            <p:cNvSpPr/>
            <p:nvPr/>
          </p:nvSpPr>
          <p:spPr>
            <a:xfrm>
              <a:off x="2946066"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37" name="Triángulo isósceles 236"/>
            <p:cNvSpPr/>
            <p:nvPr/>
          </p:nvSpPr>
          <p:spPr>
            <a:xfrm>
              <a:off x="2949182" y="2835574"/>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254" name="Grupo 253"/>
          <p:cNvGrpSpPr/>
          <p:nvPr/>
        </p:nvGrpSpPr>
        <p:grpSpPr>
          <a:xfrm>
            <a:off x="3409378" y="4160274"/>
            <a:ext cx="1411713" cy="1026912"/>
            <a:chOff x="3469299" y="2282749"/>
            <a:chExt cx="1411713" cy="1026912"/>
          </a:xfrm>
        </p:grpSpPr>
        <p:sp>
          <p:nvSpPr>
            <p:cNvPr id="255" name="Rectángulo 254"/>
            <p:cNvSpPr/>
            <p:nvPr/>
          </p:nvSpPr>
          <p:spPr>
            <a:xfrm>
              <a:off x="3469299" y="2282749"/>
              <a:ext cx="1411713" cy="10269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56" name="Triángulo isósceles 255"/>
            <p:cNvSpPr/>
            <p:nvPr/>
          </p:nvSpPr>
          <p:spPr>
            <a:xfrm>
              <a:off x="3575382" y="2433157"/>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57" name="Triángulo isósceles 256"/>
            <p:cNvSpPr/>
            <p:nvPr/>
          </p:nvSpPr>
          <p:spPr>
            <a:xfrm>
              <a:off x="3672131" y="285225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58" name="Triángulo isósceles 257"/>
            <p:cNvSpPr/>
            <p:nvPr/>
          </p:nvSpPr>
          <p:spPr>
            <a:xfrm>
              <a:off x="4031336" y="2852080"/>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59" name="Triángulo isósceles 258"/>
            <p:cNvSpPr/>
            <p:nvPr/>
          </p:nvSpPr>
          <p:spPr>
            <a:xfrm>
              <a:off x="4051749"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0" name="Triángulo isósceles 259"/>
            <p:cNvSpPr/>
            <p:nvPr/>
          </p:nvSpPr>
          <p:spPr>
            <a:xfrm>
              <a:off x="4412871"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1" name="Triángulo isósceles 260"/>
            <p:cNvSpPr/>
            <p:nvPr/>
          </p:nvSpPr>
          <p:spPr>
            <a:xfrm>
              <a:off x="4415987" y="2851885"/>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262" name="Grupo 261"/>
          <p:cNvGrpSpPr/>
          <p:nvPr/>
        </p:nvGrpSpPr>
        <p:grpSpPr>
          <a:xfrm>
            <a:off x="4948816" y="4156532"/>
            <a:ext cx="1411713" cy="1026912"/>
            <a:chOff x="1997156" y="2298866"/>
            <a:chExt cx="1411713" cy="1026912"/>
          </a:xfrm>
        </p:grpSpPr>
        <p:sp>
          <p:nvSpPr>
            <p:cNvPr id="263" name="Rectángulo 262"/>
            <p:cNvSpPr/>
            <p:nvPr/>
          </p:nvSpPr>
          <p:spPr>
            <a:xfrm>
              <a:off x="1997156" y="2298866"/>
              <a:ext cx="1411713" cy="102691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4" name="Triángulo isósceles 263"/>
            <p:cNvSpPr/>
            <p:nvPr/>
          </p:nvSpPr>
          <p:spPr>
            <a:xfrm>
              <a:off x="2108577" y="2416846"/>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5" name="Triángulo isósceles 264"/>
            <p:cNvSpPr/>
            <p:nvPr/>
          </p:nvSpPr>
          <p:spPr>
            <a:xfrm>
              <a:off x="2205326" y="2835941"/>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6" name="Triángulo isósceles 265"/>
            <p:cNvSpPr/>
            <p:nvPr/>
          </p:nvSpPr>
          <p:spPr>
            <a:xfrm>
              <a:off x="2564531" y="2835769"/>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7" name="Triángulo isósceles 266"/>
            <p:cNvSpPr/>
            <p:nvPr/>
          </p:nvSpPr>
          <p:spPr>
            <a:xfrm>
              <a:off x="2584944"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8" name="Triángulo isósceles 267"/>
            <p:cNvSpPr/>
            <p:nvPr/>
          </p:nvSpPr>
          <p:spPr>
            <a:xfrm>
              <a:off x="2946066"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9" name="Triángulo isósceles 268"/>
            <p:cNvSpPr/>
            <p:nvPr/>
          </p:nvSpPr>
          <p:spPr>
            <a:xfrm>
              <a:off x="2949182" y="2835574"/>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sp>
        <p:nvSpPr>
          <p:cNvPr id="51" name="CuadroTexto 50"/>
          <p:cNvSpPr txBox="1"/>
          <p:nvPr/>
        </p:nvSpPr>
        <p:spPr>
          <a:xfrm>
            <a:off x="262982" y="685800"/>
            <a:ext cx="7696200" cy="707886"/>
          </a:xfrm>
          <a:prstGeom prst="rect">
            <a:avLst/>
          </a:prstGeom>
          <a:noFill/>
          <a:ln>
            <a:noFill/>
          </a:ln>
        </p:spPr>
        <p:txBody>
          <a:bodyPr wrap="square" rtlCol="0">
            <a:spAutoFit/>
          </a:bodyPr>
          <a:lstStyle/>
          <a:p>
            <a:r>
              <a:rPr lang="en-US" sz="2000" dirty="0">
                <a:latin typeface="Segoe UI" panose="020B0502040204020203" pitchFamily="34" charset="0"/>
                <a:ea typeface="Verdana" panose="020B0604030504040204" pitchFamily="34" charset="0"/>
                <a:cs typeface="Segoe UI" panose="020B0502040204020203" pitchFamily="34" charset="0"/>
              </a:rPr>
              <a:t>¿</a:t>
            </a:r>
            <a:r>
              <a:rPr lang="en-US" sz="2000" dirty="0" err="1">
                <a:latin typeface="Segoe UI" panose="020B0502040204020203" pitchFamily="34" charset="0"/>
                <a:ea typeface="Verdana" panose="020B0604030504040204" pitchFamily="34" charset="0"/>
                <a:cs typeface="Segoe UI" panose="020B0502040204020203" pitchFamily="34" charset="0"/>
              </a:rPr>
              <a:t>Es</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posible</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diseñar</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grupos</a:t>
            </a:r>
            <a:r>
              <a:rPr lang="en-US" sz="2000" dirty="0">
                <a:latin typeface="Segoe UI" panose="020B0502040204020203" pitchFamily="34" charset="0"/>
                <a:ea typeface="Verdana" panose="020B0604030504040204" pitchFamily="34" charset="0"/>
                <a:cs typeface="Segoe UI" panose="020B0502040204020203" pitchFamily="34" charset="0"/>
              </a:rPr>
              <a:t> de </a:t>
            </a:r>
            <a:r>
              <a:rPr lang="en-US" sz="2000" dirty="0" err="1">
                <a:latin typeface="Segoe UI" panose="020B0502040204020203" pitchFamily="34" charset="0"/>
                <a:ea typeface="Verdana" panose="020B0604030504040204" pitchFamily="34" charset="0"/>
                <a:cs typeface="Segoe UI" panose="020B0502040204020203" pitchFamily="34" charset="0"/>
              </a:rPr>
              <a:t>ambiente</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en</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los</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cuales</a:t>
            </a:r>
            <a:r>
              <a:rPr lang="en-US" sz="2000" dirty="0">
                <a:latin typeface="Segoe UI" panose="020B0502040204020203" pitchFamily="34" charset="0"/>
                <a:ea typeface="Verdana" panose="020B0604030504040204" pitchFamily="34" charset="0"/>
                <a:cs typeface="Segoe UI" panose="020B0502040204020203" pitchFamily="34" charset="0"/>
              </a:rPr>
              <a:t> la </a:t>
            </a:r>
            <a:r>
              <a:rPr lang="en-US" sz="2000" dirty="0" err="1">
                <a:latin typeface="Segoe UI" panose="020B0502040204020203" pitchFamily="34" charset="0"/>
                <a:ea typeface="Verdana" panose="020B0604030504040204" pitchFamily="34" charset="0"/>
                <a:cs typeface="Segoe UI" panose="020B0502040204020203" pitchFamily="34" charset="0"/>
              </a:rPr>
              <a:t>predicción</a:t>
            </a:r>
            <a:r>
              <a:rPr lang="en-US" sz="2000" dirty="0">
                <a:latin typeface="Segoe UI" panose="020B0502040204020203" pitchFamily="34" charset="0"/>
                <a:ea typeface="Verdana" panose="020B0604030504040204" pitchFamily="34" charset="0"/>
                <a:cs typeface="Segoe UI" panose="020B0502040204020203" pitchFamily="34" charset="0"/>
              </a:rPr>
              <a:t> de medias se </a:t>
            </a:r>
            <a:r>
              <a:rPr lang="en-US" sz="2000" dirty="0" err="1">
                <a:latin typeface="Segoe UI" panose="020B0502040204020203" pitchFamily="34" charset="0"/>
                <a:ea typeface="Verdana" panose="020B0604030504040204" pitchFamily="34" charset="0"/>
                <a:cs typeface="Segoe UI" panose="020B0502040204020203" pitchFamily="34" charset="0"/>
              </a:rPr>
              <a:t>mejor</a:t>
            </a:r>
            <a:r>
              <a:rPr lang="en-US" sz="2000" dirty="0">
                <a:latin typeface="Segoe UI" panose="020B0502040204020203" pitchFamily="34" charset="0"/>
                <a:ea typeface="Verdana" panose="020B0604030504040204" pitchFamily="34" charset="0"/>
                <a:cs typeface="Segoe UI" panose="020B0502040204020203" pitchFamily="34" charset="0"/>
              </a:rPr>
              <a:t> que la </a:t>
            </a:r>
            <a:r>
              <a:rPr lang="en-US" sz="2000" dirty="0" err="1">
                <a:latin typeface="Segoe UI" panose="020B0502040204020203" pitchFamily="34" charset="0"/>
                <a:ea typeface="Verdana" panose="020B0604030504040204" pitchFamily="34" charset="0"/>
                <a:cs typeface="Segoe UI" panose="020B0502040204020203" pitchFamily="34" charset="0"/>
              </a:rPr>
              <a:t>predicción</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especifica</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por</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ambiente</a:t>
            </a:r>
            <a:r>
              <a:rPr lang="en-US" sz="2000" dirty="0">
                <a:latin typeface="Segoe UI" panose="020B0502040204020203" pitchFamily="34" charset="0"/>
                <a:ea typeface="Verdana" panose="020B0604030504040204" pitchFamily="34" charset="0"/>
                <a:cs typeface="Segoe UI" panose="020B0502040204020203" pitchFamily="34" charset="0"/>
              </a:rPr>
              <a:t>?</a:t>
            </a:r>
            <a:r>
              <a:rPr lang="es-UY" sz="2000" dirty="0">
                <a:latin typeface="Segoe UI" panose="020B0502040204020203" pitchFamily="34" charset="0"/>
                <a:ea typeface="Verdana" panose="020B0604030504040204" pitchFamily="34" charset="0"/>
                <a:cs typeface="Segoe UI" panose="020B0502040204020203" pitchFamily="34" charset="0"/>
              </a:rPr>
              <a:t> </a:t>
            </a:r>
            <a:endParaRPr lang="es-UY" sz="2000" dirty="0">
              <a:latin typeface="Segoe UI" panose="020B0502040204020203" pitchFamily="34" charset="0"/>
              <a:ea typeface="Verdana" panose="020B0604030504040204" pitchFamily="34" charset="0"/>
              <a:cs typeface="Segoe UI" panose="020B0502040204020203" pitchFamily="34" charset="0"/>
            </a:endParaRPr>
          </a:p>
        </p:txBody>
      </p:sp>
    </p:spTree>
    <p:extLst>
      <p:ext uri="{BB962C8B-B14F-4D97-AF65-F5344CB8AC3E}">
        <p14:creationId xmlns:p14="http://schemas.microsoft.com/office/powerpoint/2010/main" val="40483880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2" name="Grupo 341"/>
          <p:cNvGrpSpPr/>
          <p:nvPr/>
        </p:nvGrpSpPr>
        <p:grpSpPr>
          <a:xfrm>
            <a:off x="3374973" y="2942313"/>
            <a:ext cx="2978397" cy="2250581"/>
            <a:chOff x="4226171" y="4290060"/>
            <a:chExt cx="2978397" cy="2250581"/>
          </a:xfrm>
        </p:grpSpPr>
        <p:grpSp>
          <p:nvGrpSpPr>
            <p:cNvPr id="310" name="Grupo 309"/>
            <p:cNvGrpSpPr/>
            <p:nvPr/>
          </p:nvGrpSpPr>
          <p:grpSpPr>
            <a:xfrm>
              <a:off x="4239119" y="4290060"/>
              <a:ext cx="1455385" cy="1026912"/>
              <a:chOff x="1953484" y="2298866"/>
              <a:chExt cx="1455385" cy="1026912"/>
            </a:xfrm>
          </p:grpSpPr>
          <p:sp>
            <p:nvSpPr>
              <p:cNvPr id="311" name="Rectángulo 310"/>
              <p:cNvSpPr/>
              <p:nvPr/>
            </p:nvSpPr>
            <p:spPr>
              <a:xfrm>
                <a:off x="1953484" y="2298866"/>
                <a:ext cx="1455385" cy="102691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12" name="Triángulo isósceles 311"/>
              <p:cNvSpPr/>
              <p:nvPr/>
            </p:nvSpPr>
            <p:spPr>
              <a:xfrm>
                <a:off x="2108577" y="2416846"/>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13" name="Triángulo isósceles 312"/>
              <p:cNvSpPr/>
              <p:nvPr/>
            </p:nvSpPr>
            <p:spPr>
              <a:xfrm>
                <a:off x="2205326" y="2835941"/>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14" name="Triángulo isósceles 313"/>
              <p:cNvSpPr/>
              <p:nvPr/>
            </p:nvSpPr>
            <p:spPr>
              <a:xfrm>
                <a:off x="2564531" y="2835769"/>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15" name="Triángulo isósceles 314"/>
              <p:cNvSpPr/>
              <p:nvPr/>
            </p:nvSpPr>
            <p:spPr>
              <a:xfrm>
                <a:off x="2584944"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16" name="Triángulo isósceles 315"/>
              <p:cNvSpPr/>
              <p:nvPr/>
            </p:nvSpPr>
            <p:spPr>
              <a:xfrm>
                <a:off x="2946066"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17" name="Triángulo isósceles 316"/>
              <p:cNvSpPr/>
              <p:nvPr/>
            </p:nvSpPr>
            <p:spPr>
              <a:xfrm>
                <a:off x="2949182" y="2835574"/>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318" name="Grupo 317"/>
            <p:cNvGrpSpPr/>
            <p:nvPr/>
          </p:nvGrpSpPr>
          <p:grpSpPr>
            <a:xfrm>
              <a:off x="5792855" y="4293802"/>
              <a:ext cx="1411713" cy="1026912"/>
              <a:chOff x="3469299" y="2282749"/>
              <a:chExt cx="1411713" cy="1026912"/>
            </a:xfrm>
          </p:grpSpPr>
          <p:sp>
            <p:nvSpPr>
              <p:cNvPr id="319" name="Rectángulo 318"/>
              <p:cNvSpPr/>
              <p:nvPr/>
            </p:nvSpPr>
            <p:spPr>
              <a:xfrm>
                <a:off x="3469299" y="2282749"/>
                <a:ext cx="1411713" cy="102691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20" name="Triángulo isósceles 319"/>
              <p:cNvSpPr/>
              <p:nvPr/>
            </p:nvSpPr>
            <p:spPr>
              <a:xfrm>
                <a:off x="3575382" y="2433157"/>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21" name="Triángulo isósceles 320"/>
              <p:cNvSpPr/>
              <p:nvPr/>
            </p:nvSpPr>
            <p:spPr>
              <a:xfrm>
                <a:off x="3672131" y="285225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22" name="Triángulo isósceles 321"/>
              <p:cNvSpPr/>
              <p:nvPr/>
            </p:nvSpPr>
            <p:spPr>
              <a:xfrm>
                <a:off x="4031336" y="2852080"/>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23" name="Triángulo isósceles 322"/>
              <p:cNvSpPr/>
              <p:nvPr/>
            </p:nvSpPr>
            <p:spPr>
              <a:xfrm>
                <a:off x="4051749"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24" name="Triángulo isósceles 323"/>
              <p:cNvSpPr/>
              <p:nvPr/>
            </p:nvSpPr>
            <p:spPr>
              <a:xfrm>
                <a:off x="4412871"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25" name="Triángulo isósceles 324"/>
              <p:cNvSpPr/>
              <p:nvPr/>
            </p:nvSpPr>
            <p:spPr>
              <a:xfrm>
                <a:off x="4415987" y="2851885"/>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326" name="Grupo 325"/>
            <p:cNvGrpSpPr/>
            <p:nvPr/>
          </p:nvGrpSpPr>
          <p:grpSpPr>
            <a:xfrm>
              <a:off x="4226171" y="5509987"/>
              <a:ext cx="1468334" cy="1026912"/>
              <a:chOff x="1940536" y="2298866"/>
              <a:chExt cx="1468334" cy="1026912"/>
            </a:xfrm>
          </p:grpSpPr>
          <p:sp>
            <p:nvSpPr>
              <p:cNvPr id="327" name="Rectángulo 326"/>
              <p:cNvSpPr/>
              <p:nvPr/>
            </p:nvSpPr>
            <p:spPr>
              <a:xfrm>
                <a:off x="1940536" y="2298866"/>
                <a:ext cx="1468334" cy="102691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28" name="Triángulo isósceles 327"/>
              <p:cNvSpPr/>
              <p:nvPr/>
            </p:nvSpPr>
            <p:spPr>
              <a:xfrm>
                <a:off x="2108577" y="2416846"/>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29" name="Triángulo isósceles 328"/>
              <p:cNvSpPr/>
              <p:nvPr/>
            </p:nvSpPr>
            <p:spPr>
              <a:xfrm>
                <a:off x="2205326" y="2835941"/>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30" name="Triángulo isósceles 329"/>
              <p:cNvSpPr/>
              <p:nvPr/>
            </p:nvSpPr>
            <p:spPr>
              <a:xfrm>
                <a:off x="2564531" y="2835769"/>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31" name="Triángulo isósceles 330"/>
              <p:cNvSpPr/>
              <p:nvPr/>
            </p:nvSpPr>
            <p:spPr>
              <a:xfrm>
                <a:off x="2584944"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32" name="Triángulo isósceles 331"/>
              <p:cNvSpPr/>
              <p:nvPr/>
            </p:nvSpPr>
            <p:spPr>
              <a:xfrm>
                <a:off x="2946066"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33" name="Triángulo isósceles 332"/>
              <p:cNvSpPr/>
              <p:nvPr/>
            </p:nvSpPr>
            <p:spPr>
              <a:xfrm>
                <a:off x="2949182" y="2835574"/>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334" name="Grupo 333"/>
            <p:cNvGrpSpPr/>
            <p:nvPr/>
          </p:nvGrpSpPr>
          <p:grpSpPr>
            <a:xfrm>
              <a:off x="5792855" y="5513729"/>
              <a:ext cx="1411713" cy="1026912"/>
              <a:chOff x="3469299" y="2282749"/>
              <a:chExt cx="1411713" cy="1026912"/>
            </a:xfrm>
          </p:grpSpPr>
          <p:sp>
            <p:nvSpPr>
              <p:cNvPr id="335" name="Rectángulo 334"/>
              <p:cNvSpPr/>
              <p:nvPr/>
            </p:nvSpPr>
            <p:spPr>
              <a:xfrm>
                <a:off x="3469299" y="2282749"/>
                <a:ext cx="1411713" cy="102691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36" name="Triángulo isósceles 335"/>
              <p:cNvSpPr/>
              <p:nvPr/>
            </p:nvSpPr>
            <p:spPr>
              <a:xfrm>
                <a:off x="3575382" y="2433157"/>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37" name="Triángulo isósceles 336"/>
              <p:cNvSpPr/>
              <p:nvPr/>
            </p:nvSpPr>
            <p:spPr>
              <a:xfrm>
                <a:off x="3672131" y="285225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38" name="Triángulo isósceles 337"/>
              <p:cNvSpPr/>
              <p:nvPr/>
            </p:nvSpPr>
            <p:spPr>
              <a:xfrm>
                <a:off x="4031336" y="2852080"/>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39" name="Triángulo isósceles 338"/>
              <p:cNvSpPr/>
              <p:nvPr/>
            </p:nvSpPr>
            <p:spPr>
              <a:xfrm>
                <a:off x="4051749"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40" name="Triángulo isósceles 339"/>
              <p:cNvSpPr/>
              <p:nvPr/>
            </p:nvSpPr>
            <p:spPr>
              <a:xfrm>
                <a:off x="4412871"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41" name="Triángulo isósceles 340"/>
              <p:cNvSpPr/>
              <p:nvPr/>
            </p:nvSpPr>
            <p:spPr>
              <a:xfrm>
                <a:off x="4415987" y="2851885"/>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grpSp>
        <p:nvGrpSpPr>
          <p:cNvPr id="70" name="Grupo 69"/>
          <p:cNvGrpSpPr/>
          <p:nvPr/>
        </p:nvGrpSpPr>
        <p:grpSpPr>
          <a:xfrm>
            <a:off x="2431273" y="2492023"/>
            <a:ext cx="4761478" cy="3115339"/>
            <a:chOff x="2431273" y="1834299"/>
            <a:chExt cx="4761478" cy="3115339"/>
          </a:xfrm>
        </p:grpSpPr>
        <p:sp>
          <p:nvSpPr>
            <p:cNvPr id="71" name="Rectángulo 70"/>
            <p:cNvSpPr/>
            <p:nvPr/>
          </p:nvSpPr>
          <p:spPr>
            <a:xfrm>
              <a:off x="2431273" y="1834299"/>
              <a:ext cx="4761478" cy="311533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p:sp>
          <p:nvSpPr>
            <p:cNvPr id="72" name="CuadroTexto 71"/>
            <p:cNvSpPr txBox="1"/>
            <p:nvPr/>
          </p:nvSpPr>
          <p:spPr>
            <a:xfrm>
              <a:off x="2464702" y="1840746"/>
              <a:ext cx="1556836" cy="369332"/>
            </a:xfrm>
            <a:prstGeom prst="rect">
              <a:avLst/>
            </a:prstGeom>
            <a:noFill/>
          </p:spPr>
          <p:txBody>
            <a:bodyPr wrap="none" rtlCol="0">
              <a:spAutoFit/>
            </a:bodyPr>
            <a:lstStyle/>
            <a:p>
              <a:r>
                <a:rPr lang="es-UY" dirty="0" smtClean="0"/>
                <a:t>Localidades</a:t>
              </a:r>
              <a:endParaRPr lang="es-UY" dirty="0"/>
            </a:p>
          </p:txBody>
        </p:sp>
      </p:grpSp>
      <p:sp>
        <p:nvSpPr>
          <p:cNvPr id="31" name="Marcador de número de diapositiva 30"/>
          <p:cNvSpPr>
            <a:spLocks noGrp="1"/>
          </p:cNvSpPr>
          <p:nvPr>
            <p:ph type="sldNum" sz="quarter" idx="12"/>
          </p:nvPr>
        </p:nvSpPr>
        <p:spPr/>
        <p:txBody>
          <a:bodyPr/>
          <a:lstStyle/>
          <a:p>
            <a:fld id="{BC041FF0-65EB-4AA1-B1BE-6C4039CE7383}" type="slidenum">
              <a:rPr lang="es-UY" smtClean="0"/>
              <a:pPr/>
              <a:t>17</a:t>
            </a:fld>
            <a:endParaRPr lang="es-UY" dirty="0"/>
          </a:p>
        </p:txBody>
      </p:sp>
      <p:grpSp>
        <p:nvGrpSpPr>
          <p:cNvPr id="38" name="Grupo 37"/>
          <p:cNvGrpSpPr/>
          <p:nvPr/>
        </p:nvGrpSpPr>
        <p:grpSpPr>
          <a:xfrm>
            <a:off x="3409378" y="2940347"/>
            <a:ext cx="1411713" cy="1026912"/>
            <a:chOff x="3469299" y="2282749"/>
            <a:chExt cx="1411713" cy="1026912"/>
          </a:xfrm>
        </p:grpSpPr>
        <p:sp>
          <p:nvSpPr>
            <p:cNvPr id="118" name="Rectángulo 117"/>
            <p:cNvSpPr/>
            <p:nvPr/>
          </p:nvSpPr>
          <p:spPr>
            <a:xfrm>
              <a:off x="3469299" y="2282749"/>
              <a:ext cx="1411713" cy="10269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19" name="Triángulo isósceles 118"/>
            <p:cNvSpPr/>
            <p:nvPr/>
          </p:nvSpPr>
          <p:spPr>
            <a:xfrm>
              <a:off x="3575382" y="2433157"/>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0" name="Triángulo isósceles 119"/>
            <p:cNvSpPr/>
            <p:nvPr/>
          </p:nvSpPr>
          <p:spPr>
            <a:xfrm>
              <a:off x="3672131" y="285225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1" name="Triángulo isósceles 120"/>
            <p:cNvSpPr/>
            <p:nvPr/>
          </p:nvSpPr>
          <p:spPr>
            <a:xfrm>
              <a:off x="4031336" y="2852080"/>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2" name="Triángulo isósceles 121"/>
            <p:cNvSpPr/>
            <p:nvPr/>
          </p:nvSpPr>
          <p:spPr>
            <a:xfrm>
              <a:off x="4051749"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3" name="Triángulo isósceles 122"/>
            <p:cNvSpPr/>
            <p:nvPr/>
          </p:nvSpPr>
          <p:spPr>
            <a:xfrm>
              <a:off x="4412871"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4" name="Triángulo isósceles 123"/>
            <p:cNvSpPr/>
            <p:nvPr/>
          </p:nvSpPr>
          <p:spPr>
            <a:xfrm>
              <a:off x="4415987" y="2851885"/>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230" name="Grupo 229"/>
          <p:cNvGrpSpPr/>
          <p:nvPr/>
        </p:nvGrpSpPr>
        <p:grpSpPr>
          <a:xfrm>
            <a:off x="4948816" y="2936605"/>
            <a:ext cx="1411713" cy="1026912"/>
            <a:chOff x="1997156" y="2298866"/>
            <a:chExt cx="1411713" cy="1026912"/>
          </a:xfrm>
        </p:grpSpPr>
        <p:sp>
          <p:nvSpPr>
            <p:cNvPr id="231" name="Rectángulo 230"/>
            <p:cNvSpPr/>
            <p:nvPr/>
          </p:nvSpPr>
          <p:spPr>
            <a:xfrm>
              <a:off x="1997156" y="2298866"/>
              <a:ext cx="1411713" cy="102691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32" name="Triángulo isósceles 231"/>
            <p:cNvSpPr/>
            <p:nvPr/>
          </p:nvSpPr>
          <p:spPr>
            <a:xfrm>
              <a:off x="2108577" y="2416846"/>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33" name="Triángulo isósceles 232"/>
            <p:cNvSpPr/>
            <p:nvPr/>
          </p:nvSpPr>
          <p:spPr>
            <a:xfrm>
              <a:off x="2205326" y="2835941"/>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34" name="Triángulo isósceles 233"/>
            <p:cNvSpPr/>
            <p:nvPr/>
          </p:nvSpPr>
          <p:spPr>
            <a:xfrm>
              <a:off x="2564531" y="2835769"/>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35" name="Triángulo isósceles 234"/>
            <p:cNvSpPr/>
            <p:nvPr/>
          </p:nvSpPr>
          <p:spPr>
            <a:xfrm>
              <a:off x="2584944"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36" name="Triángulo isósceles 235"/>
            <p:cNvSpPr/>
            <p:nvPr/>
          </p:nvSpPr>
          <p:spPr>
            <a:xfrm>
              <a:off x="2946066"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37" name="Triángulo isósceles 236"/>
            <p:cNvSpPr/>
            <p:nvPr/>
          </p:nvSpPr>
          <p:spPr>
            <a:xfrm>
              <a:off x="2949182" y="2835574"/>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254" name="Grupo 253"/>
          <p:cNvGrpSpPr/>
          <p:nvPr/>
        </p:nvGrpSpPr>
        <p:grpSpPr>
          <a:xfrm>
            <a:off x="3409378" y="4160274"/>
            <a:ext cx="1411713" cy="1026912"/>
            <a:chOff x="3469299" y="2282749"/>
            <a:chExt cx="1411713" cy="1026912"/>
          </a:xfrm>
        </p:grpSpPr>
        <p:sp>
          <p:nvSpPr>
            <p:cNvPr id="255" name="Rectángulo 254"/>
            <p:cNvSpPr/>
            <p:nvPr/>
          </p:nvSpPr>
          <p:spPr>
            <a:xfrm>
              <a:off x="3469299" y="2282749"/>
              <a:ext cx="1411713" cy="102691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56" name="Triángulo isósceles 255"/>
            <p:cNvSpPr/>
            <p:nvPr/>
          </p:nvSpPr>
          <p:spPr>
            <a:xfrm>
              <a:off x="3575382" y="2433157"/>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57" name="Triángulo isósceles 256"/>
            <p:cNvSpPr/>
            <p:nvPr/>
          </p:nvSpPr>
          <p:spPr>
            <a:xfrm>
              <a:off x="3672131" y="285225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58" name="Triángulo isósceles 257"/>
            <p:cNvSpPr/>
            <p:nvPr/>
          </p:nvSpPr>
          <p:spPr>
            <a:xfrm>
              <a:off x="4031336" y="2852080"/>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59" name="Triángulo isósceles 258"/>
            <p:cNvSpPr/>
            <p:nvPr/>
          </p:nvSpPr>
          <p:spPr>
            <a:xfrm>
              <a:off x="4051749"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0" name="Triángulo isósceles 259"/>
            <p:cNvSpPr/>
            <p:nvPr/>
          </p:nvSpPr>
          <p:spPr>
            <a:xfrm>
              <a:off x="4412871"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1" name="Triángulo isósceles 260"/>
            <p:cNvSpPr/>
            <p:nvPr/>
          </p:nvSpPr>
          <p:spPr>
            <a:xfrm>
              <a:off x="4415987" y="2851885"/>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262" name="Grupo 261"/>
          <p:cNvGrpSpPr/>
          <p:nvPr/>
        </p:nvGrpSpPr>
        <p:grpSpPr>
          <a:xfrm>
            <a:off x="4948816" y="4156532"/>
            <a:ext cx="1411713" cy="1026912"/>
            <a:chOff x="1997156" y="2298866"/>
            <a:chExt cx="1411713" cy="1026912"/>
          </a:xfrm>
        </p:grpSpPr>
        <p:sp>
          <p:nvSpPr>
            <p:cNvPr id="263" name="Rectángulo 262"/>
            <p:cNvSpPr/>
            <p:nvPr/>
          </p:nvSpPr>
          <p:spPr>
            <a:xfrm>
              <a:off x="1997156" y="2298866"/>
              <a:ext cx="1411713" cy="102691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4" name="Triángulo isósceles 263"/>
            <p:cNvSpPr/>
            <p:nvPr/>
          </p:nvSpPr>
          <p:spPr>
            <a:xfrm>
              <a:off x="2108577" y="2416846"/>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5" name="Triángulo isósceles 264"/>
            <p:cNvSpPr/>
            <p:nvPr/>
          </p:nvSpPr>
          <p:spPr>
            <a:xfrm>
              <a:off x="2205326" y="2835941"/>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6" name="Triángulo isósceles 265"/>
            <p:cNvSpPr/>
            <p:nvPr/>
          </p:nvSpPr>
          <p:spPr>
            <a:xfrm>
              <a:off x="2564531" y="2835769"/>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7" name="Triángulo isósceles 266"/>
            <p:cNvSpPr/>
            <p:nvPr/>
          </p:nvSpPr>
          <p:spPr>
            <a:xfrm>
              <a:off x="2584944"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8" name="Triángulo isósceles 267"/>
            <p:cNvSpPr/>
            <p:nvPr/>
          </p:nvSpPr>
          <p:spPr>
            <a:xfrm>
              <a:off x="2946066"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69" name="Triángulo isósceles 268"/>
            <p:cNvSpPr/>
            <p:nvPr/>
          </p:nvSpPr>
          <p:spPr>
            <a:xfrm>
              <a:off x="2949182" y="2835574"/>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sp>
        <p:nvSpPr>
          <p:cNvPr id="84" name="CuadroTexto 83"/>
          <p:cNvSpPr txBox="1"/>
          <p:nvPr/>
        </p:nvSpPr>
        <p:spPr>
          <a:xfrm>
            <a:off x="262982" y="685800"/>
            <a:ext cx="7696200" cy="707886"/>
          </a:xfrm>
          <a:prstGeom prst="rect">
            <a:avLst/>
          </a:prstGeom>
          <a:noFill/>
          <a:ln>
            <a:noFill/>
          </a:ln>
        </p:spPr>
        <p:txBody>
          <a:bodyPr wrap="square" rtlCol="0">
            <a:spAutoFit/>
          </a:bodyPr>
          <a:lstStyle/>
          <a:p>
            <a:r>
              <a:rPr lang="en-US" sz="2000" dirty="0">
                <a:latin typeface="Segoe UI" panose="020B0502040204020203" pitchFamily="34" charset="0"/>
                <a:ea typeface="Verdana" panose="020B0604030504040204" pitchFamily="34" charset="0"/>
                <a:cs typeface="Segoe UI" panose="020B0502040204020203" pitchFamily="34" charset="0"/>
              </a:rPr>
              <a:t>¿</a:t>
            </a:r>
            <a:r>
              <a:rPr lang="en-US" sz="2000" dirty="0" err="1">
                <a:latin typeface="Segoe UI" panose="020B0502040204020203" pitchFamily="34" charset="0"/>
                <a:ea typeface="Verdana" panose="020B0604030504040204" pitchFamily="34" charset="0"/>
                <a:cs typeface="Segoe UI" panose="020B0502040204020203" pitchFamily="34" charset="0"/>
              </a:rPr>
              <a:t>Es</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posible</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diseñar</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grupos</a:t>
            </a:r>
            <a:r>
              <a:rPr lang="en-US" sz="2000" dirty="0">
                <a:latin typeface="Segoe UI" panose="020B0502040204020203" pitchFamily="34" charset="0"/>
                <a:ea typeface="Verdana" panose="020B0604030504040204" pitchFamily="34" charset="0"/>
                <a:cs typeface="Segoe UI" panose="020B0502040204020203" pitchFamily="34" charset="0"/>
              </a:rPr>
              <a:t> de </a:t>
            </a:r>
            <a:r>
              <a:rPr lang="en-US" sz="2000" dirty="0" err="1">
                <a:latin typeface="Segoe UI" panose="020B0502040204020203" pitchFamily="34" charset="0"/>
                <a:ea typeface="Verdana" panose="020B0604030504040204" pitchFamily="34" charset="0"/>
                <a:cs typeface="Segoe UI" panose="020B0502040204020203" pitchFamily="34" charset="0"/>
              </a:rPr>
              <a:t>ambiente</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en</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los</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cuales</a:t>
            </a:r>
            <a:r>
              <a:rPr lang="en-US" sz="2000" dirty="0">
                <a:latin typeface="Segoe UI" panose="020B0502040204020203" pitchFamily="34" charset="0"/>
                <a:ea typeface="Verdana" panose="020B0604030504040204" pitchFamily="34" charset="0"/>
                <a:cs typeface="Segoe UI" panose="020B0502040204020203" pitchFamily="34" charset="0"/>
              </a:rPr>
              <a:t> la </a:t>
            </a:r>
            <a:r>
              <a:rPr lang="en-US" sz="2000" dirty="0" err="1">
                <a:latin typeface="Segoe UI" panose="020B0502040204020203" pitchFamily="34" charset="0"/>
                <a:ea typeface="Verdana" panose="020B0604030504040204" pitchFamily="34" charset="0"/>
                <a:cs typeface="Segoe UI" panose="020B0502040204020203" pitchFamily="34" charset="0"/>
              </a:rPr>
              <a:t>predicción</a:t>
            </a:r>
            <a:r>
              <a:rPr lang="en-US" sz="2000" dirty="0">
                <a:latin typeface="Segoe UI" panose="020B0502040204020203" pitchFamily="34" charset="0"/>
                <a:ea typeface="Verdana" panose="020B0604030504040204" pitchFamily="34" charset="0"/>
                <a:cs typeface="Segoe UI" panose="020B0502040204020203" pitchFamily="34" charset="0"/>
              </a:rPr>
              <a:t> de medias se </a:t>
            </a:r>
            <a:r>
              <a:rPr lang="en-US" sz="2000" dirty="0" err="1">
                <a:latin typeface="Segoe UI" panose="020B0502040204020203" pitchFamily="34" charset="0"/>
                <a:ea typeface="Verdana" panose="020B0604030504040204" pitchFamily="34" charset="0"/>
                <a:cs typeface="Segoe UI" panose="020B0502040204020203" pitchFamily="34" charset="0"/>
              </a:rPr>
              <a:t>mejor</a:t>
            </a:r>
            <a:r>
              <a:rPr lang="en-US" sz="2000" dirty="0">
                <a:latin typeface="Segoe UI" panose="020B0502040204020203" pitchFamily="34" charset="0"/>
                <a:ea typeface="Verdana" panose="020B0604030504040204" pitchFamily="34" charset="0"/>
                <a:cs typeface="Segoe UI" panose="020B0502040204020203" pitchFamily="34" charset="0"/>
              </a:rPr>
              <a:t> que la </a:t>
            </a:r>
            <a:r>
              <a:rPr lang="en-US" sz="2000" dirty="0" err="1">
                <a:latin typeface="Segoe UI" panose="020B0502040204020203" pitchFamily="34" charset="0"/>
                <a:ea typeface="Verdana" panose="020B0604030504040204" pitchFamily="34" charset="0"/>
                <a:cs typeface="Segoe UI" panose="020B0502040204020203" pitchFamily="34" charset="0"/>
              </a:rPr>
              <a:t>predicción</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especifica</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por</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ambiente</a:t>
            </a:r>
            <a:r>
              <a:rPr lang="en-US" sz="2000" dirty="0">
                <a:latin typeface="Segoe UI" panose="020B0502040204020203" pitchFamily="34" charset="0"/>
                <a:ea typeface="Verdana" panose="020B0604030504040204" pitchFamily="34" charset="0"/>
                <a:cs typeface="Segoe UI" panose="020B0502040204020203" pitchFamily="34" charset="0"/>
              </a:rPr>
              <a:t>?</a:t>
            </a:r>
            <a:r>
              <a:rPr lang="es-UY" sz="2000" dirty="0">
                <a:latin typeface="Segoe UI" panose="020B0502040204020203" pitchFamily="34" charset="0"/>
                <a:ea typeface="Verdana" panose="020B0604030504040204" pitchFamily="34" charset="0"/>
                <a:cs typeface="Segoe UI" panose="020B0502040204020203" pitchFamily="34" charset="0"/>
              </a:rPr>
              <a:t> </a:t>
            </a:r>
            <a:endParaRPr lang="es-UY" sz="2000" dirty="0">
              <a:latin typeface="Segoe UI" panose="020B0502040204020203" pitchFamily="34" charset="0"/>
              <a:ea typeface="Verdana" panose="020B0604030504040204" pitchFamily="34" charset="0"/>
              <a:cs typeface="Segoe UI" panose="020B0502040204020203" pitchFamily="34" charset="0"/>
            </a:endParaRPr>
          </a:p>
        </p:txBody>
      </p:sp>
    </p:spTree>
    <p:extLst>
      <p:ext uri="{BB962C8B-B14F-4D97-AF65-F5344CB8AC3E}">
        <p14:creationId xmlns:p14="http://schemas.microsoft.com/office/powerpoint/2010/main" val="36119737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Rectángulo 186"/>
          <p:cNvSpPr/>
          <p:nvPr/>
        </p:nvSpPr>
        <p:spPr>
          <a:xfrm>
            <a:off x="5148336" y="1866177"/>
            <a:ext cx="3229746" cy="268917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p:sp>
        <p:nvSpPr>
          <p:cNvPr id="186" name="Rectángulo 185"/>
          <p:cNvSpPr/>
          <p:nvPr/>
        </p:nvSpPr>
        <p:spPr>
          <a:xfrm>
            <a:off x="1128290" y="1828411"/>
            <a:ext cx="3229746" cy="268917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mc:AlternateContent xmlns:mc="http://schemas.openxmlformats.org/markup-compatibility/2006" xmlns:a14="http://schemas.microsoft.com/office/drawing/2010/main">
        <mc:Choice Requires="a14">
          <p:sp>
            <p:nvSpPr>
              <p:cNvPr id="74" name="Forma libre 73"/>
              <p:cNvSpPr/>
              <p:nvPr/>
            </p:nvSpPr>
            <p:spPr bwMode="auto">
              <a:xfrm flipH="1">
                <a:off x="989770" y="4517583"/>
                <a:ext cx="3143394" cy="1395926"/>
              </a:xfrm>
              <a:custGeom>
                <a:avLst/>
                <a:gdLst>
                  <a:gd name="connsiteX0" fmla="*/ 0 w 8935252"/>
                  <a:gd name="connsiteY0" fmla="*/ 714783 h 4287840"/>
                  <a:gd name="connsiteX1" fmla="*/ 714783 w 8935252"/>
                  <a:gd name="connsiteY1" fmla="*/ 0 h 4287840"/>
                  <a:gd name="connsiteX2" fmla="*/ 8220469 w 8935252"/>
                  <a:gd name="connsiteY2" fmla="*/ 0 h 4287840"/>
                  <a:gd name="connsiteX3" fmla="*/ 8935252 w 8935252"/>
                  <a:gd name="connsiteY3" fmla="*/ 714783 h 4287840"/>
                  <a:gd name="connsiteX4" fmla="*/ 8935252 w 8935252"/>
                  <a:gd name="connsiteY4" fmla="*/ 3573057 h 4287840"/>
                  <a:gd name="connsiteX5" fmla="*/ 8220469 w 8935252"/>
                  <a:gd name="connsiteY5" fmla="*/ 4287840 h 4287840"/>
                  <a:gd name="connsiteX6" fmla="*/ 714783 w 8935252"/>
                  <a:gd name="connsiteY6" fmla="*/ 4287840 h 4287840"/>
                  <a:gd name="connsiteX7" fmla="*/ 0 w 8935252"/>
                  <a:gd name="connsiteY7" fmla="*/ 3573057 h 4287840"/>
                  <a:gd name="connsiteX8" fmla="*/ 0 w 8935252"/>
                  <a:gd name="connsiteY8" fmla="*/ 714783 h 428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35252" h="4287840">
                    <a:moveTo>
                      <a:pt x="0" y="714783"/>
                    </a:moveTo>
                    <a:cubicBezTo>
                      <a:pt x="0" y="320019"/>
                      <a:pt x="320019" y="0"/>
                      <a:pt x="714783" y="0"/>
                    </a:cubicBezTo>
                    <a:lnTo>
                      <a:pt x="8220469" y="0"/>
                    </a:lnTo>
                    <a:cubicBezTo>
                      <a:pt x="8615233" y="0"/>
                      <a:pt x="8935252" y="320019"/>
                      <a:pt x="8935252" y="714783"/>
                    </a:cubicBezTo>
                    <a:lnTo>
                      <a:pt x="8935252" y="3573057"/>
                    </a:lnTo>
                    <a:cubicBezTo>
                      <a:pt x="8935252" y="3967821"/>
                      <a:pt x="8615233" y="4287840"/>
                      <a:pt x="8220469" y="4287840"/>
                    </a:cubicBezTo>
                    <a:lnTo>
                      <a:pt x="714783" y="4287840"/>
                    </a:lnTo>
                    <a:cubicBezTo>
                      <a:pt x="320019" y="4287840"/>
                      <a:pt x="0" y="3967821"/>
                      <a:pt x="0" y="3573057"/>
                    </a:cubicBezTo>
                    <a:lnTo>
                      <a:pt x="0" y="714783"/>
                    </a:lnTo>
                    <a:close/>
                  </a:path>
                </a:pathLst>
              </a:custGeom>
              <a:solidFill>
                <a:schemeClr val="lt1">
                  <a:alpha val="12000"/>
                </a:schemeClr>
              </a:solidFill>
              <a:ln>
                <a:noFill/>
              </a:ln>
            </p:spPr>
            <p:style>
              <a:lnRef idx="2">
                <a:schemeClr val="accent3"/>
              </a:lnRef>
              <a:fillRef idx="1">
                <a:schemeClr val="lt1"/>
              </a:fillRef>
              <a:effectRef idx="0">
                <a:schemeClr val="accent3"/>
              </a:effectRef>
              <a:fontRef idx="minor">
                <a:schemeClr val="dk1"/>
              </a:fontRef>
            </p:style>
            <p:txBody>
              <a:bodyPr lIns="327691" tIns="327691" rIns="327691" bIns="327691" spcCol="1270" anchor="ctr"/>
              <a:lstStyle/>
              <a:p>
                <a:pPr algn="ctr">
                  <a:spcBef>
                    <a:spcPts val="600"/>
                  </a:spcBef>
                  <a:spcAft>
                    <a:spcPts val="600"/>
                  </a:spcAft>
                  <a:defRPr/>
                </a:pPr>
                <a:r>
                  <a:rPr lang="es-ES" altLang="es-ES" dirty="0" smtClean="0">
                    <a:solidFill>
                      <a:sysClr val="windowText" lastClr="000000"/>
                    </a:solidFill>
                    <a:latin typeface="Segoe UI Semibold" panose="020B0702040204020203" pitchFamily="34" charset="0"/>
                  </a:rPr>
                  <a:t>GBLUPgxe</a:t>
                </a:r>
              </a:p>
              <a:p>
                <a:pPr algn="ctr">
                  <a:spcBef>
                    <a:spcPts val="600"/>
                  </a:spcBef>
                  <a:spcAft>
                    <a:spcPts val="600"/>
                  </a:spcAft>
                  <a:defRPr/>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𝑔𝑒</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𝑍</m:t>
                      </m:r>
                      <m:sSub>
                        <m:sSubPr>
                          <m:ctrlPr>
                            <a:rPr lang="en-US"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𝒈</m:t>
                          </m:r>
                        </m:e>
                        <m:sub>
                          <m:r>
                            <a:rPr lang="en-US" b="0" i="1" smtClean="0">
                              <a:latin typeface="Cambria Math" panose="02040503050406030204" pitchFamily="18" charset="0"/>
                              <a:ea typeface="Cambria Math" panose="02040503050406030204" pitchFamily="18" charset="0"/>
                            </a:rPr>
                            <m:t>𝑔𝑒</m:t>
                          </m:r>
                        </m:sub>
                      </m:sSub>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𝜀</m:t>
                          </m:r>
                        </m:e>
                        <m:sub>
                          <m:r>
                            <a:rPr lang="en-US" b="0" i="1" smtClean="0">
                              <a:latin typeface="Cambria Math" panose="02040503050406030204" pitchFamily="18" charset="0"/>
                              <a:ea typeface="Cambria Math" panose="02040503050406030204" pitchFamily="18" charset="0"/>
                            </a:rPr>
                            <m:t>𝑔𝑒</m:t>
                          </m:r>
                        </m:sub>
                      </m:sSub>
                    </m:oMath>
                  </m:oMathPara>
                </a14:m>
                <a:endParaRPr lang="es-ES" altLang="es-ES" i="1" dirty="0">
                  <a:solidFill>
                    <a:sysClr val="windowText" lastClr="000000"/>
                  </a:solidFill>
                  <a:latin typeface="Segoe UI Semibold" panose="020B0702040204020203" pitchFamily="34" charset="0"/>
                </a:endParaRPr>
              </a:p>
              <a:p>
                <a:pPr>
                  <a:spcBef>
                    <a:spcPts val="600"/>
                  </a:spcBef>
                  <a:defRPr/>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𝒈</m:t>
                          </m:r>
                        </m:e>
                        <m:sub>
                          <m:r>
                            <a:rPr lang="en-US" i="1">
                              <a:latin typeface="Cambria Math" panose="02040503050406030204" pitchFamily="18" charset="0"/>
                              <a:ea typeface="Cambria Math" panose="02040503050406030204" pitchFamily="18" charset="0"/>
                            </a:rPr>
                            <m:t>𝑔𝑒</m:t>
                          </m:r>
                        </m:sub>
                      </m:sSub>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𝜌</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𝐾</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𝑔𝑒</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oMath>
                  </m:oMathPara>
                </a14:m>
                <a:endParaRPr lang="es-ES" altLang="es-ES" b="1" dirty="0" smtClean="0">
                  <a:solidFill>
                    <a:sysClr val="windowText" lastClr="000000"/>
                  </a:solidFill>
                  <a:latin typeface="Segoe UI Semibold" panose="020B0702040204020203" pitchFamily="34" charset="0"/>
                </a:endParaRPr>
              </a:p>
            </p:txBody>
          </p:sp>
        </mc:Choice>
        <mc:Fallback xmlns="">
          <p:sp>
            <p:nvSpPr>
              <p:cNvPr id="74" name="Forma libre 73"/>
              <p:cNvSpPr>
                <a:spLocks noRot="1" noChangeAspect="1" noMove="1" noResize="1" noEditPoints="1" noAdjustHandles="1" noChangeArrowheads="1" noChangeShapeType="1" noTextEdit="1"/>
              </p:cNvSpPr>
              <p:nvPr/>
            </p:nvSpPr>
            <p:spPr bwMode="auto">
              <a:xfrm flipH="1">
                <a:off x="989770" y="4517583"/>
                <a:ext cx="3143394" cy="1395926"/>
              </a:xfrm>
              <a:custGeom>
                <a:avLst/>
                <a:gdLst>
                  <a:gd name="connsiteX0" fmla="*/ 0 w 8935252"/>
                  <a:gd name="connsiteY0" fmla="*/ 714783 h 4287840"/>
                  <a:gd name="connsiteX1" fmla="*/ 714783 w 8935252"/>
                  <a:gd name="connsiteY1" fmla="*/ 0 h 4287840"/>
                  <a:gd name="connsiteX2" fmla="*/ 8220469 w 8935252"/>
                  <a:gd name="connsiteY2" fmla="*/ 0 h 4287840"/>
                  <a:gd name="connsiteX3" fmla="*/ 8935252 w 8935252"/>
                  <a:gd name="connsiteY3" fmla="*/ 714783 h 4287840"/>
                  <a:gd name="connsiteX4" fmla="*/ 8935252 w 8935252"/>
                  <a:gd name="connsiteY4" fmla="*/ 3573057 h 4287840"/>
                  <a:gd name="connsiteX5" fmla="*/ 8220469 w 8935252"/>
                  <a:gd name="connsiteY5" fmla="*/ 4287840 h 4287840"/>
                  <a:gd name="connsiteX6" fmla="*/ 714783 w 8935252"/>
                  <a:gd name="connsiteY6" fmla="*/ 4287840 h 4287840"/>
                  <a:gd name="connsiteX7" fmla="*/ 0 w 8935252"/>
                  <a:gd name="connsiteY7" fmla="*/ 3573057 h 4287840"/>
                  <a:gd name="connsiteX8" fmla="*/ 0 w 8935252"/>
                  <a:gd name="connsiteY8" fmla="*/ 714783 h 428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35252" h="4287840">
                    <a:moveTo>
                      <a:pt x="0" y="714783"/>
                    </a:moveTo>
                    <a:cubicBezTo>
                      <a:pt x="0" y="320019"/>
                      <a:pt x="320019" y="0"/>
                      <a:pt x="714783" y="0"/>
                    </a:cubicBezTo>
                    <a:lnTo>
                      <a:pt x="8220469" y="0"/>
                    </a:lnTo>
                    <a:cubicBezTo>
                      <a:pt x="8615233" y="0"/>
                      <a:pt x="8935252" y="320019"/>
                      <a:pt x="8935252" y="714783"/>
                    </a:cubicBezTo>
                    <a:lnTo>
                      <a:pt x="8935252" y="3573057"/>
                    </a:lnTo>
                    <a:cubicBezTo>
                      <a:pt x="8935252" y="3967821"/>
                      <a:pt x="8615233" y="4287840"/>
                      <a:pt x="8220469" y="4287840"/>
                    </a:cubicBezTo>
                    <a:lnTo>
                      <a:pt x="714783" y="4287840"/>
                    </a:lnTo>
                    <a:cubicBezTo>
                      <a:pt x="320019" y="4287840"/>
                      <a:pt x="0" y="3967821"/>
                      <a:pt x="0" y="3573057"/>
                    </a:cubicBezTo>
                    <a:lnTo>
                      <a:pt x="0" y="714783"/>
                    </a:lnTo>
                    <a:close/>
                  </a:path>
                </a:pathLst>
              </a:custGeom>
              <a:blipFill rotWithShape="0">
                <a:blip r:embed="rId2"/>
                <a:stretch>
                  <a:fillRect/>
                </a:stretch>
              </a:blipFill>
              <a:ln>
                <a:noFill/>
              </a:ln>
            </p:spPr>
            <p:txBody>
              <a:bodyPr/>
              <a:lstStyle/>
              <a:p>
                <a:r>
                  <a:rPr lang="es-UY">
                    <a:noFill/>
                  </a:rPr>
                  <a:t> </a:t>
                </a:r>
              </a:p>
            </p:txBody>
          </p:sp>
        </mc:Fallback>
      </mc:AlternateContent>
      <mc:AlternateContent xmlns:mc="http://schemas.openxmlformats.org/markup-compatibility/2006" xmlns:a14="http://schemas.microsoft.com/office/drawing/2010/main">
        <mc:Choice Requires="a14">
          <p:sp>
            <p:nvSpPr>
              <p:cNvPr id="109" name="Forma libre 108"/>
              <p:cNvSpPr/>
              <p:nvPr/>
            </p:nvSpPr>
            <p:spPr bwMode="auto">
              <a:xfrm>
                <a:off x="5233401" y="4599469"/>
                <a:ext cx="3162281" cy="1470003"/>
              </a:xfrm>
              <a:custGeom>
                <a:avLst/>
                <a:gdLst>
                  <a:gd name="connsiteX0" fmla="*/ 0 w 9239014"/>
                  <a:gd name="connsiteY0" fmla="*/ 356200 h 3561995"/>
                  <a:gd name="connsiteX1" fmla="*/ 356200 w 9239014"/>
                  <a:gd name="connsiteY1" fmla="*/ 0 h 3561995"/>
                  <a:gd name="connsiteX2" fmla="*/ 8882815 w 9239014"/>
                  <a:gd name="connsiteY2" fmla="*/ 0 h 3561995"/>
                  <a:gd name="connsiteX3" fmla="*/ 9239015 w 9239014"/>
                  <a:gd name="connsiteY3" fmla="*/ 356200 h 3561995"/>
                  <a:gd name="connsiteX4" fmla="*/ 9239014 w 9239014"/>
                  <a:gd name="connsiteY4" fmla="*/ 3205796 h 3561995"/>
                  <a:gd name="connsiteX5" fmla="*/ 8882814 w 9239014"/>
                  <a:gd name="connsiteY5" fmla="*/ 3561996 h 3561995"/>
                  <a:gd name="connsiteX6" fmla="*/ 356200 w 9239014"/>
                  <a:gd name="connsiteY6" fmla="*/ 3561995 h 3561995"/>
                  <a:gd name="connsiteX7" fmla="*/ 0 w 9239014"/>
                  <a:gd name="connsiteY7" fmla="*/ 3205795 h 3561995"/>
                  <a:gd name="connsiteX8" fmla="*/ 0 w 9239014"/>
                  <a:gd name="connsiteY8" fmla="*/ 356200 h 35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9014" h="3561995">
                    <a:moveTo>
                      <a:pt x="9239014" y="356201"/>
                    </a:moveTo>
                    <a:cubicBezTo>
                      <a:pt x="9239014" y="159477"/>
                      <a:pt x="9079538" y="1"/>
                      <a:pt x="8882814" y="1"/>
                    </a:cubicBezTo>
                    <a:lnTo>
                      <a:pt x="356199" y="1"/>
                    </a:lnTo>
                    <a:cubicBezTo>
                      <a:pt x="159475" y="1"/>
                      <a:pt x="-1" y="159477"/>
                      <a:pt x="-1" y="356201"/>
                    </a:cubicBezTo>
                    <a:cubicBezTo>
                      <a:pt x="-1" y="1306065"/>
                      <a:pt x="0" y="2255931"/>
                      <a:pt x="0" y="3205795"/>
                    </a:cubicBezTo>
                    <a:cubicBezTo>
                      <a:pt x="0" y="3402519"/>
                      <a:pt x="159476" y="3561995"/>
                      <a:pt x="356200" y="3561995"/>
                    </a:cubicBezTo>
                    <a:lnTo>
                      <a:pt x="8882814" y="3561994"/>
                    </a:lnTo>
                    <a:cubicBezTo>
                      <a:pt x="9079538" y="3561994"/>
                      <a:pt x="9239014" y="3402518"/>
                      <a:pt x="9239014" y="3205794"/>
                    </a:cubicBezTo>
                    <a:lnTo>
                      <a:pt x="9239014" y="356201"/>
                    </a:lnTo>
                    <a:close/>
                  </a:path>
                </a:pathLst>
              </a:custGeom>
              <a:noFill/>
              <a:ln>
                <a:noFill/>
              </a:ln>
            </p:spPr>
            <p:style>
              <a:lnRef idx="2">
                <a:schemeClr val="accent3"/>
              </a:lnRef>
              <a:fillRef idx="1">
                <a:schemeClr val="lt1"/>
              </a:fillRef>
              <a:effectRef idx="0">
                <a:schemeClr val="accent3"/>
              </a:effectRef>
              <a:fontRef idx="minor">
                <a:schemeClr val="dk1"/>
              </a:fontRef>
            </p:style>
            <p:txBody>
              <a:bodyPr lIns="116818" tIns="103959" rIns="116817" bIns="103959" anchor="ctr"/>
              <a:lstStyle>
                <a:lvl1pPr defTabSz="1200150">
                  <a:defRPr sz="4200">
                    <a:solidFill>
                      <a:schemeClr val="tx1"/>
                    </a:solidFill>
                    <a:latin typeface="Arial" panose="020B0604020202020204" pitchFamily="34" charset="0"/>
                  </a:defRPr>
                </a:lvl1pPr>
                <a:lvl2pPr defTabSz="1200150">
                  <a:defRPr sz="4200">
                    <a:solidFill>
                      <a:schemeClr val="tx1"/>
                    </a:solidFill>
                    <a:latin typeface="Arial" panose="020B0604020202020204" pitchFamily="34" charset="0"/>
                  </a:defRPr>
                </a:lvl2pPr>
                <a:lvl3pPr defTabSz="1200150">
                  <a:defRPr sz="4200">
                    <a:solidFill>
                      <a:schemeClr val="tx1"/>
                    </a:solidFill>
                    <a:latin typeface="Arial" panose="020B0604020202020204" pitchFamily="34" charset="0"/>
                  </a:defRPr>
                </a:lvl3pPr>
                <a:lvl4pPr defTabSz="1200150">
                  <a:defRPr sz="4200">
                    <a:solidFill>
                      <a:schemeClr val="tx1"/>
                    </a:solidFill>
                    <a:latin typeface="Arial" panose="020B0604020202020204" pitchFamily="34" charset="0"/>
                  </a:defRPr>
                </a:lvl4pPr>
                <a:lvl5pPr defTabSz="1200150">
                  <a:defRPr sz="4200">
                    <a:solidFill>
                      <a:schemeClr val="tx1"/>
                    </a:solidFill>
                    <a:latin typeface="Arial" panose="020B0604020202020204" pitchFamily="34" charset="0"/>
                  </a:defRPr>
                </a:lvl5pPr>
                <a:lvl6pPr marL="2409825" indent="-123825" defTabSz="1200150" eaLnBrk="0" fontAlgn="base" hangingPunct="0">
                  <a:spcBef>
                    <a:spcPct val="0"/>
                  </a:spcBef>
                  <a:spcAft>
                    <a:spcPct val="0"/>
                  </a:spcAft>
                  <a:defRPr sz="4200">
                    <a:solidFill>
                      <a:schemeClr val="tx1"/>
                    </a:solidFill>
                    <a:latin typeface="Arial" panose="020B0604020202020204" pitchFamily="34" charset="0"/>
                  </a:defRPr>
                </a:lvl6pPr>
                <a:lvl7pPr marL="2867025" indent="-123825" defTabSz="1200150" eaLnBrk="0" fontAlgn="base" hangingPunct="0">
                  <a:spcBef>
                    <a:spcPct val="0"/>
                  </a:spcBef>
                  <a:spcAft>
                    <a:spcPct val="0"/>
                  </a:spcAft>
                  <a:defRPr sz="4200">
                    <a:solidFill>
                      <a:schemeClr val="tx1"/>
                    </a:solidFill>
                    <a:latin typeface="Arial" panose="020B0604020202020204" pitchFamily="34" charset="0"/>
                  </a:defRPr>
                </a:lvl7pPr>
                <a:lvl8pPr marL="3324225" indent="-123825" defTabSz="1200150" eaLnBrk="0" fontAlgn="base" hangingPunct="0">
                  <a:spcBef>
                    <a:spcPct val="0"/>
                  </a:spcBef>
                  <a:spcAft>
                    <a:spcPct val="0"/>
                  </a:spcAft>
                  <a:defRPr sz="4200">
                    <a:solidFill>
                      <a:schemeClr val="tx1"/>
                    </a:solidFill>
                    <a:latin typeface="Arial" panose="020B0604020202020204" pitchFamily="34" charset="0"/>
                  </a:defRPr>
                </a:lvl8pPr>
                <a:lvl9pPr marL="3781425" indent="-123825" defTabSz="1200150" eaLnBrk="0" fontAlgn="base" hangingPunct="0">
                  <a:spcBef>
                    <a:spcPct val="0"/>
                  </a:spcBef>
                  <a:spcAft>
                    <a:spcPct val="0"/>
                  </a:spcAft>
                  <a:defRPr sz="4200">
                    <a:solidFill>
                      <a:schemeClr val="tx1"/>
                    </a:solidFill>
                    <a:latin typeface="Arial" panose="020B0604020202020204" pitchFamily="34" charset="0"/>
                  </a:defRPr>
                </a:lvl9pPr>
              </a:lstStyle>
              <a:p>
                <a:pPr algn="ctr">
                  <a:spcBef>
                    <a:spcPts val="600"/>
                  </a:spcBef>
                  <a:spcAft>
                    <a:spcPts val="600"/>
                  </a:spcAft>
                  <a:defRPr/>
                </a:pPr>
                <a:r>
                  <a:rPr lang="es-ES" altLang="es-ES" sz="1800" dirty="0" smtClean="0">
                    <a:solidFill>
                      <a:sysClr val="windowText" lastClr="000000"/>
                    </a:solidFill>
                    <a:latin typeface="Segoe UI Semibold" panose="020B0702040204020203" pitchFamily="34" charset="0"/>
                  </a:rPr>
                  <a:t>GBLUP</a:t>
                </a:r>
              </a:p>
              <a:p>
                <a:pPr algn="ctr">
                  <a:spcBef>
                    <a:spcPts val="600"/>
                  </a:spcBef>
                  <a:spcAft>
                    <a:spcPts val="600"/>
                  </a:spcAft>
                  <a:defRPr/>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𝑦</m:t>
                      </m:r>
                      <m:r>
                        <a:rPr lang="en-US" sz="1800" i="1">
                          <a:latin typeface="Cambria Math" panose="02040503050406030204" pitchFamily="18" charset="0"/>
                        </a:rPr>
                        <m:t>=</m:t>
                      </m:r>
                      <m:r>
                        <a:rPr lang="en-US" sz="1800" i="1">
                          <a:latin typeface="Cambria Math" panose="02040503050406030204" pitchFamily="18" charset="0"/>
                          <a:ea typeface="Cambria Math" panose="02040503050406030204" pitchFamily="18" charset="0"/>
                        </a:rPr>
                        <m:t>𝑍</m:t>
                      </m:r>
                      <m:r>
                        <a:rPr lang="en-US" sz="1800" b="0" i="1" smtClean="0">
                          <a:latin typeface="Cambria Math" panose="02040503050406030204" pitchFamily="18" charset="0"/>
                          <a:ea typeface="Cambria Math" panose="02040503050406030204" pitchFamily="18" charset="0"/>
                        </a:rPr>
                        <m:t>𝑔</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𝜀</m:t>
                      </m:r>
                    </m:oMath>
                  </m:oMathPara>
                </a14:m>
                <a:endParaRPr lang="es-ES" altLang="es-ES" sz="1800" dirty="0">
                  <a:solidFill>
                    <a:sysClr val="windowText" lastClr="000000"/>
                  </a:solidFill>
                  <a:latin typeface="Segoe UI Semibold" panose="020B0702040204020203" pitchFamily="34" charset="0"/>
                </a:endParaRPr>
              </a:p>
              <a:p>
                <a:pPr algn="ctr">
                  <a:spcBef>
                    <a:spcPts val="600"/>
                  </a:spcBef>
                  <a:spcAft>
                    <a:spcPts val="600"/>
                  </a:spcAft>
                  <a:defRPr/>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ea typeface="Cambria Math" panose="02040503050406030204" pitchFamily="18" charset="0"/>
                        </a:rPr>
                        <m:t>𝒈</m:t>
                      </m:r>
                      <m:r>
                        <a:rPr lang="en-US" sz="1800" b="1"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𝑁</m:t>
                      </m:r>
                      <m:r>
                        <a:rPr lang="en-US" sz="1800" i="1">
                          <a:latin typeface="Cambria Math" panose="02040503050406030204" pitchFamily="18" charset="0"/>
                          <a:ea typeface="Cambria Math" panose="02040503050406030204" pitchFamily="18" charset="0"/>
                        </a:rPr>
                        <m:t>(0,</m:t>
                      </m:r>
                      <m:r>
                        <a:rPr lang="en-US" sz="1800" b="0" i="1" smtClean="0">
                          <a:latin typeface="Cambria Math" panose="02040503050406030204" pitchFamily="18" charset="0"/>
                          <a:ea typeface="Cambria Math" panose="02040503050406030204" pitchFamily="18" charset="0"/>
                        </a:rPr>
                        <m:t>𝐾</m:t>
                      </m:r>
                      <m:sSubSup>
                        <m:sSubSupPr>
                          <m:ctrlPr>
                            <a:rPr lang="en-US" sz="1800" i="1">
                              <a:latin typeface="Cambria Math" panose="02040503050406030204" pitchFamily="18" charset="0"/>
                              <a:ea typeface="Cambria Math" panose="02040503050406030204" pitchFamily="18" charset="0"/>
                            </a:rPr>
                          </m:ctrlPr>
                        </m:sSubSupPr>
                        <m:e>
                          <m:r>
                            <a:rPr lang="en-US" sz="1800" i="1">
                              <a:latin typeface="Cambria Math" panose="02040503050406030204" pitchFamily="18" charset="0"/>
                              <a:ea typeface="Cambria Math" panose="02040503050406030204" pitchFamily="18" charset="0"/>
                            </a:rPr>
                            <m:t>𝜎</m:t>
                          </m:r>
                        </m:e>
                        <m:sub>
                          <m:r>
                            <a:rPr lang="en-US" sz="1800" b="0" i="1" smtClean="0">
                              <a:latin typeface="Cambria Math" panose="02040503050406030204" pitchFamily="18" charset="0"/>
                              <a:ea typeface="Cambria Math" panose="02040503050406030204" pitchFamily="18" charset="0"/>
                            </a:rPr>
                            <m:t>𝑔</m:t>
                          </m:r>
                        </m:sub>
                        <m:sup>
                          <m:r>
                            <a:rPr lang="en-US" sz="1800" i="1">
                              <a:latin typeface="Cambria Math" panose="02040503050406030204" pitchFamily="18" charset="0"/>
                              <a:ea typeface="Cambria Math" panose="02040503050406030204" pitchFamily="18" charset="0"/>
                            </a:rPr>
                            <m:t>2</m:t>
                          </m:r>
                        </m:sup>
                      </m:sSubSup>
                      <m:r>
                        <a:rPr lang="en-US" sz="1800" i="1">
                          <a:latin typeface="Cambria Math" panose="02040503050406030204" pitchFamily="18" charset="0"/>
                          <a:ea typeface="Cambria Math" panose="02040503050406030204" pitchFamily="18" charset="0"/>
                        </a:rPr>
                        <m:t>)</m:t>
                      </m:r>
                    </m:oMath>
                  </m:oMathPara>
                </a14:m>
                <a:endParaRPr lang="es-ES" altLang="es-ES" sz="1800" b="1" dirty="0">
                  <a:solidFill>
                    <a:sysClr val="windowText" lastClr="000000"/>
                  </a:solidFill>
                  <a:latin typeface="Segoe UI Semibold" panose="020B0702040204020203" pitchFamily="34" charset="0"/>
                </a:endParaRPr>
              </a:p>
              <a:p>
                <a:pPr algn="ctr">
                  <a:spcBef>
                    <a:spcPts val="600"/>
                  </a:spcBef>
                  <a:spcAft>
                    <a:spcPts val="600"/>
                  </a:spcAft>
                  <a:defRPr/>
                </a:pPr>
                <a:r>
                  <a:rPr lang="es-ES" altLang="es-ES" sz="1800" dirty="0" smtClean="0">
                    <a:solidFill>
                      <a:sysClr val="windowText" lastClr="000000"/>
                    </a:solidFill>
                    <a:latin typeface="Segoe UI Semibold" panose="020B0702040204020203" pitchFamily="34" charset="0"/>
                  </a:rPr>
                  <a:t>  </a:t>
                </a:r>
                <a:endParaRPr lang="es-ES" altLang="es-ES" sz="1800" dirty="0">
                  <a:solidFill>
                    <a:sysClr val="windowText" lastClr="000000"/>
                  </a:solidFill>
                  <a:latin typeface="Segoe UI Semibold" panose="020B0702040204020203" pitchFamily="34" charset="0"/>
                </a:endParaRPr>
              </a:p>
            </p:txBody>
          </p:sp>
        </mc:Choice>
        <mc:Fallback xmlns="">
          <p:sp>
            <p:nvSpPr>
              <p:cNvPr id="109" name="Forma libre 108"/>
              <p:cNvSpPr>
                <a:spLocks noRot="1" noChangeAspect="1" noMove="1" noResize="1" noEditPoints="1" noAdjustHandles="1" noChangeArrowheads="1" noChangeShapeType="1" noTextEdit="1"/>
              </p:cNvSpPr>
              <p:nvPr/>
            </p:nvSpPr>
            <p:spPr bwMode="auto">
              <a:xfrm>
                <a:off x="5233401" y="4599469"/>
                <a:ext cx="3162281" cy="1470003"/>
              </a:xfrm>
              <a:custGeom>
                <a:avLst/>
                <a:gdLst>
                  <a:gd name="connsiteX0" fmla="*/ 0 w 9239014"/>
                  <a:gd name="connsiteY0" fmla="*/ 356200 h 3561995"/>
                  <a:gd name="connsiteX1" fmla="*/ 356200 w 9239014"/>
                  <a:gd name="connsiteY1" fmla="*/ 0 h 3561995"/>
                  <a:gd name="connsiteX2" fmla="*/ 8882815 w 9239014"/>
                  <a:gd name="connsiteY2" fmla="*/ 0 h 3561995"/>
                  <a:gd name="connsiteX3" fmla="*/ 9239015 w 9239014"/>
                  <a:gd name="connsiteY3" fmla="*/ 356200 h 3561995"/>
                  <a:gd name="connsiteX4" fmla="*/ 9239014 w 9239014"/>
                  <a:gd name="connsiteY4" fmla="*/ 3205796 h 3561995"/>
                  <a:gd name="connsiteX5" fmla="*/ 8882814 w 9239014"/>
                  <a:gd name="connsiteY5" fmla="*/ 3561996 h 3561995"/>
                  <a:gd name="connsiteX6" fmla="*/ 356200 w 9239014"/>
                  <a:gd name="connsiteY6" fmla="*/ 3561995 h 3561995"/>
                  <a:gd name="connsiteX7" fmla="*/ 0 w 9239014"/>
                  <a:gd name="connsiteY7" fmla="*/ 3205795 h 3561995"/>
                  <a:gd name="connsiteX8" fmla="*/ 0 w 9239014"/>
                  <a:gd name="connsiteY8" fmla="*/ 356200 h 35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39014" h="3561995">
                    <a:moveTo>
                      <a:pt x="9239014" y="356201"/>
                    </a:moveTo>
                    <a:cubicBezTo>
                      <a:pt x="9239014" y="159477"/>
                      <a:pt x="9079538" y="1"/>
                      <a:pt x="8882814" y="1"/>
                    </a:cubicBezTo>
                    <a:lnTo>
                      <a:pt x="356199" y="1"/>
                    </a:lnTo>
                    <a:cubicBezTo>
                      <a:pt x="159475" y="1"/>
                      <a:pt x="-1" y="159477"/>
                      <a:pt x="-1" y="356201"/>
                    </a:cubicBezTo>
                    <a:cubicBezTo>
                      <a:pt x="-1" y="1306065"/>
                      <a:pt x="0" y="2255931"/>
                      <a:pt x="0" y="3205795"/>
                    </a:cubicBezTo>
                    <a:cubicBezTo>
                      <a:pt x="0" y="3402519"/>
                      <a:pt x="159476" y="3561995"/>
                      <a:pt x="356200" y="3561995"/>
                    </a:cubicBezTo>
                    <a:lnTo>
                      <a:pt x="8882814" y="3561994"/>
                    </a:lnTo>
                    <a:cubicBezTo>
                      <a:pt x="9079538" y="3561994"/>
                      <a:pt x="9239014" y="3402518"/>
                      <a:pt x="9239014" y="3205794"/>
                    </a:cubicBezTo>
                    <a:lnTo>
                      <a:pt x="9239014" y="356201"/>
                    </a:lnTo>
                    <a:close/>
                  </a:path>
                </a:pathLst>
              </a:custGeom>
              <a:blipFill rotWithShape="0">
                <a:blip r:embed="rId3"/>
                <a:stretch>
                  <a:fillRect t="-3734"/>
                </a:stretch>
              </a:blipFill>
              <a:ln>
                <a:noFill/>
              </a:ln>
            </p:spPr>
            <p:txBody>
              <a:bodyPr/>
              <a:lstStyle/>
              <a:p>
                <a:r>
                  <a:rPr lang="es-UY">
                    <a:noFill/>
                  </a:rPr>
                  <a:t> </a:t>
                </a:r>
              </a:p>
            </p:txBody>
          </p:sp>
        </mc:Fallback>
      </mc:AlternateContent>
      <p:sp>
        <p:nvSpPr>
          <p:cNvPr id="2" name="Marcador de número de diapositiva 1"/>
          <p:cNvSpPr>
            <a:spLocks noGrp="1"/>
          </p:cNvSpPr>
          <p:nvPr>
            <p:ph type="sldNum" sz="quarter" idx="12"/>
          </p:nvPr>
        </p:nvSpPr>
        <p:spPr/>
        <p:txBody>
          <a:bodyPr/>
          <a:lstStyle/>
          <a:p>
            <a:fld id="{BC041FF0-65EB-4AA1-B1BE-6C4039CE7383}" type="slidenum">
              <a:rPr lang="es-UY" smtClean="0"/>
              <a:pPr/>
              <a:t>18</a:t>
            </a:fld>
            <a:endParaRPr lang="es-UY" dirty="0"/>
          </a:p>
        </p:txBody>
      </p:sp>
      <p:sp>
        <p:nvSpPr>
          <p:cNvPr id="3" name="CuadroTexto 2"/>
          <p:cNvSpPr txBox="1"/>
          <p:nvPr/>
        </p:nvSpPr>
        <p:spPr>
          <a:xfrm>
            <a:off x="4407739" y="2339148"/>
            <a:ext cx="570990" cy="584775"/>
          </a:xfrm>
          <a:prstGeom prst="rect">
            <a:avLst/>
          </a:prstGeom>
          <a:noFill/>
        </p:spPr>
        <p:txBody>
          <a:bodyPr wrap="none" rtlCol="0">
            <a:spAutoFit/>
          </a:bodyPr>
          <a:lstStyle/>
          <a:p>
            <a:r>
              <a:rPr lang="es-UY" sz="3200" dirty="0" smtClean="0"/>
              <a:t>vs</a:t>
            </a:r>
            <a:endParaRPr lang="es-UY" sz="3200" dirty="0"/>
          </a:p>
        </p:txBody>
      </p:sp>
      <p:grpSp>
        <p:nvGrpSpPr>
          <p:cNvPr id="115" name="Grupo 114"/>
          <p:cNvGrpSpPr/>
          <p:nvPr/>
        </p:nvGrpSpPr>
        <p:grpSpPr>
          <a:xfrm>
            <a:off x="1239156" y="2003869"/>
            <a:ext cx="2978397" cy="2250581"/>
            <a:chOff x="4226171" y="4290060"/>
            <a:chExt cx="2978397" cy="2250581"/>
          </a:xfrm>
        </p:grpSpPr>
        <p:grpSp>
          <p:nvGrpSpPr>
            <p:cNvPr id="116" name="Grupo 115"/>
            <p:cNvGrpSpPr/>
            <p:nvPr/>
          </p:nvGrpSpPr>
          <p:grpSpPr>
            <a:xfrm>
              <a:off x="4239119" y="4290060"/>
              <a:ext cx="1455385" cy="1026912"/>
              <a:chOff x="1953484" y="2298866"/>
              <a:chExt cx="1455385" cy="1026912"/>
            </a:xfrm>
          </p:grpSpPr>
          <p:sp>
            <p:nvSpPr>
              <p:cNvPr id="141" name="Rectángulo 140"/>
              <p:cNvSpPr/>
              <p:nvPr/>
            </p:nvSpPr>
            <p:spPr>
              <a:xfrm>
                <a:off x="1953484" y="2298866"/>
                <a:ext cx="1455385" cy="102691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42" name="Triángulo isósceles 141"/>
              <p:cNvSpPr/>
              <p:nvPr/>
            </p:nvSpPr>
            <p:spPr>
              <a:xfrm>
                <a:off x="2108577" y="2416846"/>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43" name="Triángulo isósceles 142"/>
              <p:cNvSpPr/>
              <p:nvPr/>
            </p:nvSpPr>
            <p:spPr>
              <a:xfrm>
                <a:off x="2205326" y="2835941"/>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44" name="Triángulo isósceles 143"/>
              <p:cNvSpPr/>
              <p:nvPr/>
            </p:nvSpPr>
            <p:spPr>
              <a:xfrm>
                <a:off x="2564531" y="2835769"/>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45" name="Triángulo isósceles 144"/>
              <p:cNvSpPr/>
              <p:nvPr/>
            </p:nvSpPr>
            <p:spPr>
              <a:xfrm>
                <a:off x="2584944"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46" name="Triángulo isósceles 145"/>
              <p:cNvSpPr/>
              <p:nvPr/>
            </p:nvSpPr>
            <p:spPr>
              <a:xfrm>
                <a:off x="2946066"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117" name="Grupo 116"/>
            <p:cNvGrpSpPr/>
            <p:nvPr/>
          </p:nvGrpSpPr>
          <p:grpSpPr>
            <a:xfrm>
              <a:off x="5792855" y="4293802"/>
              <a:ext cx="1411713" cy="1026912"/>
              <a:chOff x="3469299" y="2282749"/>
              <a:chExt cx="1411713" cy="1026912"/>
            </a:xfrm>
          </p:grpSpPr>
          <p:sp>
            <p:nvSpPr>
              <p:cNvPr id="134" name="Rectángulo 133"/>
              <p:cNvSpPr/>
              <p:nvPr/>
            </p:nvSpPr>
            <p:spPr>
              <a:xfrm>
                <a:off x="3469299" y="2282749"/>
                <a:ext cx="1411713" cy="102691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35" name="Triángulo isósceles 134"/>
              <p:cNvSpPr/>
              <p:nvPr/>
            </p:nvSpPr>
            <p:spPr>
              <a:xfrm>
                <a:off x="3575382" y="2433157"/>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36" name="Triángulo isósceles 135"/>
              <p:cNvSpPr/>
              <p:nvPr/>
            </p:nvSpPr>
            <p:spPr>
              <a:xfrm>
                <a:off x="3672131" y="285225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37" name="Triángulo isósceles 136"/>
              <p:cNvSpPr/>
              <p:nvPr/>
            </p:nvSpPr>
            <p:spPr>
              <a:xfrm>
                <a:off x="4031336" y="2852080"/>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38" name="Triángulo isósceles 137"/>
              <p:cNvSpPr/>
              <p:nvPr/>
            </p:nvSpPr>
            <p:spPr>
              <a:xfrm>
                <a:off x="4051749"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39" name="Triángulo isósceles 138"/>
              <p:cNvSpPr/>
              <p:nvPr/>
            </p:nvSpPr>
            <p:spPr>
              <a:xfrm>
                <a:off x="4412871"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118" name="Grupo 117"/>
            <p:cNvGrpSpPr/>
            <p:nvPr/>
          </p:nvGrpSpPr>
          <p:grpSpPr>
            <a:xfrm>
              <a:off x="4226171" y="5509987"/>
              <a:ext cx="1468334" cy="1026912"/>
              <a:chOff x="1940536" y="2298866"/>
              <a:chExt cx="1468334" cy="1026912"/>
            </a:xfrm>
          </p:grpSpPr>
          <p:sp>
            <p:nvSpPr>
              <p:cNvPr id="127" name="Rectángulo 126"/>
              <p:cNvSpPr/>
              <p:nvPr/>
            </p:nvSpPr>
            <p:spPr>
              <a:xfrm>
                <a:off x="1940536" y="2298866"/>
                <a:ext cx="1468334" cy="102691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8" name="Triángulo isósceles 127"/>
              <p:cNvSpPr/>
              <p:nvPr/>
            </p:nvSpPr>
            <p:spPr>
              <a:xfrm>
                <a:off x="2108577" y="2416846"/>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9" name="Triángulo isósceles 128"/>
              <p:cNvSpPr/>
              <p:nvPr/>
            </p:nvSpPr>
            <p:spPr>
              <a:xfrm>
                <a:off x="2205326" y="2835941"/>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30" name="Triángulo isósceles 129"/>
              <p:cNvSpPr/>
              <p:nvPr/>
            </p:nvSpPr>
            <p:spPr>
              <a:xfrm>
                <a:off x="2564531" y="2835769"/>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31" name="Triángulo isósceles 130"/>
              <p:cNvSpPr/>
              <p:nvPr/>
            </p:nvSpPr>
            <p:spPr>
              <a:xfrm>
                <a:off x="2584944"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32" name="Triángulo isósceles 131"/>
              <p:cNvSpPr/>
              <p:nvPr/>
            </p:nvSpPr>
            <p:spPr>
              <a:xfrm>
                <a:off x="2946066"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119" name="Grupo 118"/>
            <p:cNvGrpSpPr/>
            <p:nvPr/>
          </p:nvGrpSpPr>
          <p:grpSpPr>
            <a:xfrm>
              <a:off x="5792855" y="5513729"/>
              <a:ext cx="1411713" cy="1026912"/>
              <a:chOff x="3469299" y="2282749"/>
              <a:chExt cx="1411713" cy="1026912"/>
            </a:xfrm>
          </p:grpSpPr>
          <p:sp>
            <p:nvSpPr>
              <p:cNvPr id="120" name="Rectángulo 119"/>
              <p:cNvSpPr/>
              <p:nvPr/>
            </p:nvSpPr>
            <p:spPr>
              <a:xfrm>
                <a:off x="3469299" y="2282749"/>
                <a:ext cx="1411713" cy="102691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1" name="Triángulo isósceles 120"/>
              <p:cNvSpPr/>
              <p:nvPr/>
            </p:nvSpPr>
            <p:spPr>
              <a:xfrm>
                <a:off x="3575382" y="2433157"/>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2" name="Triángulo isósceles 121"/>
              <p:cNvSpPr/>
              <p:nvPr/>
            </p:nvSpPr>
            <p:spPr>
              <a:xfrm>
                <a:off x="3672131" y="285225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3" name="Triángulo isósceles 122"/>
              <p:cNvSpPr/>
              <p:nvPr/>
            </p:nvSpPr>
            <p:spPr>
              <a:xfrm>
                <a:off x="4031336" y="2852080"/>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4" name="Triángulo isósceles 123"/>
              <p:cNvSpPr/>
              <p:nvPr/>
            </p:nvSpPr>
            <p:spPr>
              <a:xfrm>
                <a:off x="4051749"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25" name="Triángulo isósceles 124"/>
              <p:cNvSpPr/>
              <p:nvPr/>
            </p:nvSpPr>
            <p:spPr>
              <a:xfrm>
                <a:off x="4412871"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grpSp>
        <p:nvGrpSpPr>
          <p:cNvPr id="148" name="Grupo 147"/>
          <p:cNvGrpSpPr/>
          <p:nvPr/>
        </p:nvGrpSpPr>
        <p:grpSpPr>
          <a:xfrm>
            <a:off x="5233401" y="2003869"/>
            <a:ext cx="2978397" cy="2250581"/>
            <a:chOff x="4226171" y="4290060"/>
            <a:chExt cx="2978397" cy="2250581"/>
          </a:xfrm>
        </p:grpSpPr>
        <p:grpSp>
          <p:nvGrpSpPr>
            <p:cNvPr id="149" name="Grupo 148"/>
            <p:cNvGrpSpPr/>
            <p:nvPr/>
          </p:nvGrpSpPr>
          <p:grpSpPr>
            <a:xfrm>
              <a:off x="4239119" y="4290060"/>
              <a:ext cx="1455385" cy="1026912"/>
              <a:chOff x="1953484" y="2298866"/>
              <a:chExt cx="1455385" cy="1026912"/>
            </a:xfrm>
          </p:grpSpPr>
          <p:sp>
            <p:nvSpPr>
              <p:cNvPr id="174" name="Rectángulo 173"/>
              <p:cNvSpPr/>
              <p:nvPr/>
            </p:nvSpPr>
            <p:spPr>
              <a:xfrm>
                <a:off x="1953484" y="2298866"/>
                <a:ext cx="1455385" cy="102691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75" name="Triángulo isósceles 174"/>
              <p:cNvSpPr/>
              <p:nvPr/>
            </p:nvSpPr>
            <p:spPr>
              <a:xfrm>
                <a:off x="2108577" y="2416846"/>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76" name="Triángulo isósceles 175"/>
              <p:cNvSpPr/>
              <p:nvPr/>
            </p:nvSpPr>
            <p:spPr>
              <a:xfrm>
                <a:off x="2205326" y="2835941"/>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77" name="Triángulo isósceles 176"/>
              <p:cNvSpPr/>
              <p:nvPr/>
            </p:nvSpPr>
            <p:spPr>
              <a:xfrm>
                <a:off x="2564531" y="2835769"/>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78" name="Triángulo isósceles 177"/>
              <p:cNvSpPr/>
              <p:nvPr/>
            </p:nvSpPr>
            <p:spPr>
              <a:xfrm>
                <a:off x="2584944"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79" name="Triángulo isósceles 178"/>
              <p:cNvSpPr/>
              <p:nvPr/>
            </p:nvSpPr>
            <p:spPr>
              <a:xfrm>
                <a:off x="2946066"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150" name="Grupo 149"/>
            <p:cNvGrpSpPr/>
            <p:nvPr/>
          </p:nvGrpSpPr>
          <p:grpSpPr>
            <a:xfrm>
              <a:off x="5792855" y="4293802"/>
              <a:ext cx="1411713" cy="1026912"/>
              <a:chOff x="3469299" y="2282749"/>
              <a:chExt cx="1411713" cy="1026912"/>
            </a:xfrm>
          </p:grpSpPr>
          <p:sp>
            <p:nvSpPr>
              <p:cNvPr id="167" name="Rectángulo 166"/>
              <p:cNvSpPr/>
              <p:nvPr/>
            </p:nvSpPr>
            <p:spPr>
              <a:xfrm>
                <a:off x="3469299" y="2282749"/>
                <a:ext cx="1411713" cy="102691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68" name="Triángulo isósceles 167"/>
              <p:cNvSpPr/>
              <p:nvPr/>
            </p:nvSpPr>
            <p:spPr>
              <a:xfrm>
                <a:off x="3575382" y="2433157"/>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69" name="Triángulo isósceles 168"/>
              <p:cNvSpPr/>
              <p:nvPr/>
            </p:nvSpPr>
            <p:spPr>
              <a:xfrm>
                <a:off x="3672131" y="285225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70" name="Triángulo isósceles 169"/>
              <p:cNvSpPr/>
              <p:nvPr/>
            </p:nvSpPr>
            <p:spPr>
              <a:xfrm>
                <a:off x="4031336" y="2852080"/>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71" name="Triángulo isósceles 170"/>
              <p:cNvSpPr/>
              <p:nvPr/>
            </p:nvSpPr>
            <p:spPr>
              <a:xfrm>
                <a:off x="4051749"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72" name="Triángulo isósceles 171"/>
              <p:cNvSpPr/>
              <p:nvPr/>
            </p:nvSpPr>
            <p:spPr>
              <a:xfrm>
                <a:off x="4412871"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151" name="Grupo 150"/>
            <p:cNvGrpSpPr/>
            <p:nvPr/>
          </p:nvGrpSpPr>
          <p:grpSpPr>
            <a:xfrm>
              <a:off x="4226171" y="5509987"/>
              <a:ext cx="1468334" cy="1026912"/>
              <a:chOff x="1940536" y="2298866"/>
              <a:chExt cx="1468334" cy="1026912"/>
            </a:xfrm>
          </p:grpSpPr>
          <p:sp>
            <p:nvSpPr>
              <p:cNvPr id="160" name="Rectángulo 159"/>
              <p:cNvSpPr/>
              <p:nvPr/>
            </p:nvSpPr>
            <p:spPr>
              <a:xfrm>
                <a:off x="1940536" y="2298866"/>
                <a:ext cx="1468334" cy="102691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61" name="Triángulo isósceles 160"/>
              <p:cNvSpPr/>
              <p:nvPr/>
            </p:nvSpPr>
            <p:spPr>
              <a:xfrm>
                <a:off x="2108577" y="2416846"/>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62" name="Triángulo isósceles 161"/>
              <p:cNvSpPr/>
              <p:nvPr/>
            </p:nvSpPr>
            <p:spPr>
              <a:xfrm>
                <a:off x="2205326" y="2835941"/>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63" name="Triángulo isósceles 162"/>
              <p:cNvSpPr/>
              <p:nvPr/>
            </p:nvSpPr>
            <p:spPr>
              <a:xfrm>
                <a:off x="2564531" y="2835769"/>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64" name="Triángulo isósceles 163"/>
              <p:cNvSpPr/>
              <p:nvPr/>
            </p:nvSpPr>
            <p:spPr>
              <a:xfrm>
                <a:off x="2584944"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65" name="Triángulo isósceles 164"/>
              <p:cNvSpPr/>
              <p:nvPr/>
            </p:nvSpPr>
            <p:spPr>
              <a:xfrm>
                <a:off x="2946066" y="239686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nvGrpSpPr>
            <p:cNvPr id="152" name="Grupo 151"/>
            <p:cNvGrpSpPr/>
            <p:nvPr/>
          </p:nvGrpSpPr>
          <p:grpSpPr>
            <a:xfrm>
              <a:off x="5792855" y="5513729"/>
              <a:ext cx="1411713" cy="1026912"/>
              <a:chOff x="3469299" y="2282749"/>
              <a:chExt cx="1411713" cy="1026912"/>
            </a:xfrm>
          </p:grpSpPr>
          <p:sp>
            <p:nvSpPr>
              <p:cNvPr id="153" name="Rectángulo 152"/>
              <p:cNvSpPr/>
              <p:nvPr/>
            </p:nvSpPr>
            <p:spPr>
              <a:xfrm>
                <a:off x="3469299" y="2282749"/>
                <a:ext cx="1411713" cy="102691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54" name="Triángulo isósceles 153"/>
              <p:cNvSpPr/>
              <p:nvPr/>
            </p:nvSpPr>
            <p:spPr>
              <a:xfrm>
                <a:off x="3575382" y="2433157"/>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55" name="Triángulo isósceles 154"/>
              <p:cNvSpPr/>
              <p:nvPr/>
            </p:nvSpPr>
            <p:spPr>
              <a:xfrm>
                <a:off x="3672131" y="2852252"/>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56" name="Triángulo isósceles 155"/>
              <p:cNvSpPr/>
              <p:nvPr/>
            </p:nvSpPr>
            <p:spPr>
              <a:xfrm>
                <a:off x="4031336" y="2852080"/>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57" name="Triángulo isósceles 156"/>
              <p:cNvSpPr/>
              <p:nvPr/>
            </p:nvSpPr>
            <p:spPr>
              <a:xfrm>
                <a:off x="4051749"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58" name="Triángulo isósceles 157"/>
              <p:cNvSpPr/>
              <p:nvPr/>
            </p:nvSpPr>
            <p:spPr>
              <a:xfrm>
                <a:off x="4412871" y="2413173"/>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grpSp>
      <p:sp>
        <p:nvSpPr>
          <p:cNvPr id="181" name="Triángulo isósceles 180"/>
          <p:cNvSpPr/>
          <p:nvPr/>
        </p:nvSpPr>
        <p:spPr>
          <a:xfrm>
            <a:off x="2247802" y="2540577"/>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82" name="Triángulo isósceles 181"/>
          <p:cNvSpPr/>
          <p:nvPr/>
        </p:nvSpPr>
        <p:spPr>
          <a:xfrm>
            <a:off x="3752528" y="2576747"/>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83" name="Triángulo isósceles 182"/>
          <p:cNvSpPr/>
          <p:nvPr/>
        </p:nvSpPr>
        <p:spPr>
          <a:xfrm>
            <a:off x="2247802" y="3760504"/>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84" name="Triángulo isósceles 183"/>
          <p:cNvSpPr/>
          <p:nvPr/>
        </p:nvSpPr>
        <p:spPr>
          <a:xfrm>
            <a:off x="3752528" y="3796674"/>
            <a:ext cx="279335" cy="28739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85" name="Triángulo isósceles 184"/>
          <p:cNvSpPr/>
          <p:nvPr/>
        </p:nvSpPr>
        <p:spPr>
          <a:xfrm>
            <a:off x="6420966" y="2746503"/>
            <a:ext cx="596429" cy="578833"/>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4" name="CuadroTexto 3"/>
          <p:cNvSpPr txBox="1"/>
          <p:nvPr/>
        </p:nvSpPr>
        <p:spPr>
          <a:xfrm>
            <a:off x="1394818" y="6113691"/>
            <a:ext cx="7256393" cy="369332"/>
          </a:xfrm>
          <a:prstGeom prst="rect">
            <a:avLst/>
          </a:prstGeom>
          <a:noFill/>
        </p:spPr>
        <p:txBody>
          <a:bodyPr wrap="square" rtlCol="0">
            <a:spAutoFit/>
          </a:bodyPr>
          <a:lstStyle/>
          <a:p>
            <a:r>
              <a:rPr lang="en-US" dirty="0" err="1" smtClean="0"/>
              <a:t>Comparación</a:t>
            </a:r>
            <a:r>
              <a:rPr lang="en-US" dirty="0" smtClean="0"/>
              <a:t> de </a:t>
            </a:r>
            <a:r>
              <a:rPr lang="en-US" dirty="0" err="1" smtClean="0"/>
              <a:t>modelos</a:t>
            </a:r>
            <a:r>
              <a:rPr lang="en-US" dirty="0" smtClean="0"/>
              <a:t> </a:t>
            </a:r>
            <a:r>
              <a:rPr lang="en-US" dirty="0" err="1" smtClean="0"/>
              <a:t>usando</a:t>
            </a:r>
            <a:r>
              <a:rPr lang="en-US" dirty="0" smtClean="0"/>
              <a:t> </a:t>
            </a:r>
            <a:r>
              <a:rPr lang="en-US" dirty="0" err="1" smtClean="0"/>
              <a:t>validación</a:t>
            </a:r>
            <a:r>
              <a:rPr lang="en-US" dirty="0" smtClean="0"/>
              <a:t> </a:t>
            </a:r>
            <a:r>
              <a:rPr lang="en-US" dirty="0" err="1" smtClean="0"/>
              <a:t>cruzada</a:t>
            </a:r>
            <a:r>
              <a:rPr lang="en-US" dirty="0" smtClean="0"/>
              <a:t> 7-fold</a:t>
            </a:r>
            <a:endParaRPr lang="en-US" dirty="0"/>
          </a:p>
        </p:txBody>
      </p:sp>
      <p:sp>
        <p:nvSpPr>
          <p:cNvPr id="85" name="CuadroTexto 84"/>
          <p:cNvSpPr txBox="1"/>
          <p:nvPr/>
        </p:nvSpPr>
        <p:spPr>
          <a:xfrm>
            <a:off x="262982" y="685800"/>
            <a:ext cx="7696200" cy="707886"/>
          </a:xfrm>
          <a:prstGeom prst="rect">
            <a:avLst/>
          </a:prstGeom>
          <a:noFill/>
          <a:ln>
            <a:noFill/>
          </a:ln>
        </p:spPr>
        <p:txBody>
          <a:bodyPr wrap="square" rtlCol="0">
            <a:spAutoFit/>
          </a:bodyPr>
          <a:lstStyle/>
          <a:p>
            <a:r>
              <a:rPr lang="en-US" sz="2000" dirty="0">
                <a:latin typeface="Segoe UI" panose="020B0502040204020203" pitchFamily="34" charset="0"/>
                <a:ea typeface="Verdana" panose="020B0604030504040204" pitchFamily="34" charset="0"/>
                <a:cs typeface="Segoe UI" panose="020B0502040204020203" pitchFamily="34" charset="0"/>
              </a:rPr>
              <a:t>¿</a:t>
            </a:r>
            <a:r>
              <a:rPr lang="en-US" sz="2000" dirty="0" err="1">
                <a:latin typeface="Segoe UI" panose="020B0502040204020203" pitchFamily="34" charset="0"/>
                <a:ea typeface="Verdana" panose="020B0604030504040204" pitchFamily="34" charset="0"/>
                <a:cs typeface="Segoe UI" panose="020B0502040204020203" pitchFamily="34" charset="0"/>
              </a:rPr>
              <a:t>Es</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posible</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diseñar</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grupos</a:t>
            </a:r>
            <a:r>
              <a:rPr lang="en-US" sz="2000" dirty="0">
                <a:latin typeface="Segoe UI" panose="020B0502040204020203" pitchFamily="34" charset="0"/>
                <a:ea typeface="Verdana" panose="020B0604030504040204" pitchFamily="34" charset="0"/>
                <a:cs typeface="Segoe UI" panose="020B0502040204020203" pitchFamily="34" charset="0"/>
              </a:rPr>
              <a:t> de </a:t>
            </a:r>
            <a:r>
              <a:rPr lang="en-US" sz="2000" dirty="0" err="1">
                <a:latin typeface="Segoe UI" panose="020B0502040204020203" pitchFamily="34" charset="0"/>
                <a:ea typeface="Verdana" panose="020B0604030504040204" pitchFamily="34" charset="0"/>
                <a:cs typeface="Segoe UI" panose="020B0502040204020203" pitchFamily="34" charset="0"/>
              </a:rPr>
              <a:t>ambiente</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en</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los</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cuales</a:t>
            </a:r>
            <a:r>
              <a:rPr lang="en-US" sz="2000" dirty="0">
                <a:latin typeface="Segoe UI" panose="020B0502040204020203" pitchFamily="34" charset="0"/>
                <a:ea typeface="Verdana" panose="020B0604030504040204" pitchFamily="34" charset="0"/>
                <a:cs typeface="Segoe UI" panose="020B0502040204020203" pitchFamily="34" charset="0"/>
              </a:rPr>
              <a:t> la </a:t>
            </a:r>
            <a:r>
              <a:rPr lang="en-US" sz="2000" dirty="0" err="1">
                <a:latin typeface="Segoe UI" panose="020B0502040204020203" pitchFamily="34" charset="0"/>
                <a:ea typeface="Verdana" panose="020B0604030504040204" pitchFamily="34" charset="0"/>
                <a:cs typeface="Segoe UI" panose="020B0502040204020203" pitchFamily="34" charset="0"/>
              </a:rPr>
              <a:t>predicción</a:t>
            </a:r>
            <a:r>
              <a:rPr lang="en-US" sz="2000" dirty="0">
                <a:latin typeface="Segoe UI" panose="020B0502040204020203" pitchFamily="34" charset="0"/>
                <a:ea typeface="Verdana" panose="020B0604030504040204" pitchFamily="34" charset="0"/>
                <a:cs typeface="Segoe UI" panose="020B0502040204020203" pitchFamily="34" charset="0"/>
              </a:rPr>
              <a:t> de medias se </a:t>
            </a:r>
            <a:r>
              <a:rPr lang="en-US" sz="2000" dirty="0" err="1">
                <a:latin typeface="Segoe UI" panose="020B0502040204020203" pitchFamily="34" charset="0"/>
                <a:ea typeface="Verdana" panose="020B0604030504040204" pitchFamily="34" charset="0"/>
                <a:cs typeface="Segoe UI" panose="020B0502040204020203" pitchFamily="34" charset="0"/>
              </a:rPr>
              <a:t>mejor</a:t>
            </a:r>
            <a:r>
              <a:rPr lang="en-US" sz="2000" dirty="0">
                <a:latin typeface="Segoe UI" panose="020B0502040204020203" pitchFamily="34" charset="0"/>
                <a:ea typeface="Verdana" panose="020B0604030504040204" pitchFamily="34" charset="0"/>
                <a:cs typeface="Segoe UI" panose="020B0502040204020203" pitchFamily="34" charset="0"/>
              </a:rPr>
              <a:t> que la </a:t>
            </a:r>
            <a:r>
              <a:rPr lang="en-US" sz="2000" dirty="0" err="1">
                <a:latin typeface="Segoe UI" panose="020B0502040204020203" pitchFamily="34" charset="0"/>
                <a:ea typeface="Verdana" panose="020B0604030504040204" pitchFamily="34" charset="0"/>
                <a:cs typeface="Segoe UI" panose="020B0502040204020203" pitchFamily="34" charset="0"/>
              </a:rPr>
              <a:t>predicción</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especifica</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por</a:t>
            </a:r>
            <a:r>
              <a:rPr lang="en-US" sz="2000" dirty="0">
                <a:latin typeface="Segoe UI" panose="020B0502040204020203" pitchFamily="34" charset="0"/>
                <a:ea typeface="Verdana" panose="020B0604030504040204" pitchFamily="34" charset="0"/>
                <a:cs typeface="Segoe UI" panose="020B0502040204020203" pitchFamily="34" charset="0"/>
              </a:rPr>
              <a:t> </a:t>
            </a:r>
            <a:r>
              <a:rPr lang="en-US" sz="2000" dirty="0" err="1">
                <a:latin typeface="Segoe UI" panose="020B0502040204020203" pitchFamily="34" charset="0"/>
                <a:ea typeface="Verdana" panose="020B0604030504040204" pitchFamily="34" charset="0"/>
                <a:cs typeface="Segoe UI" panose="020B0502040204020203" pitchFamily="34" charset="0"/>
              </a:rPr>
              <a:t>ambiente</a:t>
            </a:r>
            <a:r>
              <a:rPr lang="en-US" sz="2000" dirty="0">
                <a:latin typeface="Segoe UI" panose="020B0502040204020203" pitchFamily="34" charset="0"/>
                <a:ea typeface="Verdana" panose="020B0604030504040204" pitchFamily="34" charset="0"/>
                <a:cs typeface="Segoe UI" panose="020B0502040204020203" pitchFamily="34" charset="0"/>
              </a:rPr>
              <a:t>?</a:t>
            </a:r>
            <a:r>
              <a:rPr lang="es-UY" sz="2000" dirty="0">
                <a:latin typeface="Segoe UI" panose="020B0502040204020203" pitchFamily="34" charset="0"/>
                <a:ea typeface="Verdana" panose="020B0604030504040204" pitchFamily="34" charset="0"/>
                <a:cs typeface="Segoe UI" panose="020B0502040204020203" pitchFamily="34" charset="0"/>
              </a:rPr>
              <a:t> </a:t>
            </a:r>
            <a:endParaRPr lang="es-UY" sz="2000" dirty="0">
              <a:latin typeface="Segoe UI" panose="020B0502040204020203" pitchFamily="34" charset="0"/>
              <a:ea typeface="Verdana" panose="020B0604030504040204" pitchFamily="34" charset="0"/>
              <a:cs typeface="Segoe UI" panose="020B0502040204020203" pitchFamily="34" charset="0"/>
            </a:endParaRPr>
          </a:p>
        </p:txBody>
      </p:sp>
    </p:spTree>
    <p:extLst>
      <p:ext uri="{BB962C8B-B14F-4D97-AF65-F5344CB8AC3E}">
        <p14:creationId xmlns:p14="http://schemas.microsoft.com/office/powerpoint/2010/main" val="101529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anim calcmode="lin" valueType="num">
                                      <p:cBhvr additive="base">
                                        <p:cTn id="7" dur="500" fill="hold"/>
                                        <p:tgtEl>
                                          <p:spTgt spid="181"/>
                                        </p:tgtEl>
                                        <p:attrNameLst>
                                          <p:attrName>ppt_x</p:attrName>
                                        </p:attrNameLst>
                                      </p:cBhvr>
                                      <p:tavLst>
                                        <p:tav tm="0">
                                          <p:val>
                                            <p:strVal val="#ppt_x"/>
                                          </p:val>
                                        </p:tav>
                                        <p:tav tm="100000">
                                          <p:val>
                                            <p:strVal val="#ppt_x"/>
                                          </p:val>
                                        </p:tav>
                                      </p:tavLst>
                                    </p:anim>
                                    <p:anim calcmode="lin" valueType="num">
                                      <p:cBhvr additive="base">
                                        <p:cTn id="8" dur="500" fill="hold"/>
                                        <p:tgtEl>
                                          <p:spTgt spid="18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2"/>
                                        </p:tgtEl>
                                        <p:attrNameLst>
                                          <p:attrName>style.visibility</p:attrName>
                                        </p:attrNameLst>
                                      </p:cBhvr>
                                      <p:to>
                                        <p:strVal val="visible"/>
                                      </p:to>
                                    </p:set>
                                    <p:anim calcmode="lin" valueType="num">
                                      <p:cBhvr additive="base">
                                        <p:cTn id="11" dur="500" fill="hold"/>
                                        <p:tgtEl>
                                          <p:spTgt spid="182"/>
                                        </p:tgtEl>
                                        <p:attrNameLst>
                                          <p:attrName>ppt_x</p:attrName>
                                        </p:attrNameLst>
                                      </p:cBhvr>
                                      <p:tavLst>
                                        <p:tav tm="0">
                                          <p:val>
                                            <p:strVal val="#ppt_x"/>
                                          </p:val>
                                        </p:tav>
                                        <p:tav tm="100000">
                                          <p:val>
                                            <p:strVal val="#ppt_x"/>
                                          </p:val>
                                        </p:tav>
                                      </p:tavLst>
                                    </p:anim>
                                    <p:anim calcmode="lin" valueType="num">
                                      <p:cBhvr additive="base">
                                        <p:cTn id="12" dur="500" fill="hold"/>
                                        <p:tgtEl>
                                          <p:spTgt spid="18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3"/>
                                        </p:tgtEl>
                                        <p:attrNameLst>
                                          <p:attrName>style.visibility</p:attrName>
                                        </p:attrNameLst>
                                      </p:cBhvr>
                                      <p:to>
                                        <p:strVal val="visible"/>
                                      </p:to>
                                    </p:set>
                                    <p:anim calcmode="lin" valueType="num">
                                      <p:cBhvr additive="base">
                                        <p:cTn id="15" dur="500" fill="hold"/>
                                        <p:tgtEl>
                                          <p:spTgt spid="183"/>
                                        </p:tgtEl>
                                        <p:attrNameLst>
                                          <p:attrName>ppt_x</p:attrName>
                                        </p:attrNameLst>
                                      </p:cBhvr>
                                      <p:tavLst>
                                        <p:tav tm="0">
                                          <p:val>
                                            <p:strVal val="#ppt_x"/>
                                          </p:val>
                                        </p:tav>
                                        <p:tav tm="100000">
                                          <p:val>
                                            <p:strVal val="#ppt_x"/>
                                          </p:val>
                                        </p:tav>
                                      </p:tavLst>
                                    </p:anim>
                                    <p:anim calcmode="lin" valueType="num">
                                      <p:cBhvr additive="base">
                                        <p:cTn id="16" dur="500" fill="hold"/>
                                        <p:tgtEl>
                                          <p:spTgt spid="18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4"/>
                                        </p:tgtEl>
                                        <p:attrNameLst>
                                          <p:attrName>style.visibility</p:attrName>
                                        </p:attrNameLst>
                                      </p:cBhvr>
                                      <p:to>
                                        <p:strVal val="visible"/>
                                      </p:to>
                                    </p:set>
                                    <p:anim calcmode="lin" valueType="num">
                                      <p:cBhvr additive="base">
                                        <p:cTn id="19" dur="500" fill="hold"/>
                                        <p:tgtEl>
                                          <p:spTgt spid="184"/>
                                        </p:tgtEl>
                                        <p:attrNameLst>
                                          <p:attrName>ppt_x</p:attrName>
                                        </p:attrNameLst>
                                      </p:cBhvr>
                                      <p:tavLst>
                                        <p:tav tm="0">
                                          <p:val>
                                            <p:strVal val="#ppt_x"/>
                                          </p:val>
                                        </p:tav>
                                        <p:tav tm="100000">
                                          <p:val>
                                            <p:strVal val="#ppt_x"/>
                                          </p:val>
                                        </p:tav>
                                      </p:tavLst>
                                    </p:anim>
                                    <p:anim calcmode="lin" valueType="num">
                                      <p:cBhvr additive="base">
                                        <p:cTn id="20" dur="500" fill="hold"/>
                                        <p:tgtEl>
                                          <p:spTgt spid="184"/>
                                        </p:tgtEl>
                                        <p:attrNameLst>
                                          <p:attrName>ppt_y</p:attrName>
                                        </p:attrNameLst>
                                      </p:cBhvr>
                                      <p:tavLst>
                                        <p:tav tm="0">
                                          <p:val>
                                            <p:strVal val="1+#ppt_h/2"/>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par>
                                <p:cTn id="27" presetID="2" presetClass="entr" presetSubtype="4" fill="hold" grpId="0" nodeType="withEffect">
                                  <p:stCondLst>
                                    <p:cond delay="0"/>
                                  </p:stCondLst>
                                  <p:childTnLst>
                                    <p:set>
                                      <p:cBhvr>
                                        <p:cTn id="28" dur="1" fill="hold">
                                          <p:stCondLst>
                                            <p:cond delay="0"/>
                                          </p:stCondLst>
                                        </p:cTn>
                                        <p:tgtEl>
                                          <p:spTgt spid="185"/>
                                        </p:tgtEl>
                                        <p:attrNameLst>
                                          <p:attrName>style.visibility</p:attrName>
                                        </p:attrNameLst>
                                      </p:cBhvr>
                                      <p:to>
                                        <p:strVal val="visible"/>
                                      </p:to>
                                    </p:set>
                                    <p:anim calcmode="lin" valueType="num">
                                      <p:cBhvr additive="base">
                                        <p:cTn id="29" dur="500" fill="hold"/>
                                        <p:tgtEl>
                                          <p:spTgt spid="185"/>
                                        </p:tgtEl>
                                        <p:attrNameLst>
                                          <p:attrName>ppt_x</p:attrName>
                                        </p:attrNameLst>
                                      </p:cBhvr>
                                      <p:tavLst>
                                        <p:tav tm="0">
                                          <p:val>
                                            <p:strVal val="#ppt_x"/>
                                          </p:val>
                                        </p:tav>
                                        <p:tav tm="100000">
                                          <p:val>
                                            <p:strVal val="#ppt_x"/>
                                          </p:val>
                                        </p:tav>
                                      </p:tavLst>
                                    </p:anim>
                                    <p:anim calcmode="lin" valueType="num">
                                      <p:cBhvr additive="base">
                                        <p:cTn id="30" dur="500" fill="hold"/>
                                        <p:tgtEl>
                                          <p:spTgt spid="1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09" grpId="0"/>
      <p:bldP spid="181" grpId="0" animBg="1"/>
      <p:bldP spid="182" grpId="0" animBg="1"/>
      <p:bldP spid="183" grpId="0" animBg="1"/>
      <p:bldP spid="184" grpId="0" animBg="1"/>
      <p:bldP spid="18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p:txBody>
          <a:bodyPr/>
          <a:lstStyle/>
          <a:p>
            <a:fld id="{BC041FF0-65EB-4AA1-B1BE-6C4039CE7383}" type="slidenum">
              <a:rPr lang="es-UY" smtClean="0"/>
              <a:pPr/>
              <a:t>19</a:t>
            </a:fld>
            <a:endParaRPr lang="es-UY" dirty="0"/>
          </a:p>
        </p:txBody>
      </p:sp>
      <p:sp>
        <p:nvSpPr>
          <p:cNvPr id="77" name="Rectángulo 76"/>
          <p:cNvSpPr/>
          <p:nvPr/>
        </p:nvSpPr>
        <p:spPr>
          <a:xfrm>
            <a:off x="283934" y="5102090"/>
            <a:ext cx="8842812" cy="1323439"/>
          </a:xfrm>
          <a:prstGeom prst="rect">
            <a:avLst/>
          </a:prstGeom>
        </p:spPr>
        <p:txBody>
          <a:bodyPr wrap="square">
            <a:spAutoFit/>
          </a:bodyPr>
          <a:lstStyle/>
          <a:p>
            <a:pPr algn="just"/>
            <a:r>
              <a:rPr lang="es-ES" sz="2000" dirty="0" smtClean="0"/>
              <a:t>La IGA entre localidad en un mismo año es baja </a:t>
            </a:r>
          </a:p>
          <a:p>
            <a:pPr algn="just"/>
            <a:endParaRPr lang="es-ES" sz="2000" dirty="0"/>
          </a:p>
          <a:p>
            <a:pPr algn="just"/>
            <a:r>
              <a:rPr lang="es-UY" sz="2000" dirty="0"/>
              <a:t>Las predicciones dentro la mayoría de los años es mas precisa con el modelo GBLUP</a:t>
            </a:r>
            <a:endParaRPr lang="es-ES" sz="2000" dirty="0"/>
          </a:p>
        </p:txBody>
      </p:sp>
      <p:sp>
        <p:nvSpPr>
          <p:cNvPr id="91" name="Rectángulo 90"/>
          <p:cNvSpPr/>
          <p:nvPr/>
        </p:nvSpPr>
        <p:spPr>
          <a:xfrm>
            <a:off x="0" y="0"/>
            <a:ext cx="171390" cy="6858000"/>
          </a:xfrm>
          <a:prstGeom prst="rect">
            <a:avLst/>
          </a:prstGeom>
          <a:solidFill>
            <a:srgbClr val="3E583F"/>
          </a:solidFill>
          <a:ln>
            <a:solidFill>
              <a:srgbClr val="3E58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97" name="Rectángulo 96"/>
          <p:cNvSpPr/>
          <p:nvPr/>
        </p:nvSpPr>
        <p:spPr>
          <a:xfrm>
            <a:off x="914399" y="604931"/>
            <a:ext cx="7525383" cy="461665"/>
          </a:xfrm>
          <a:prstGeom prst="rect">
            <a:avLst/>
          </a:prstGeom>
        </p:spPr>
        <p:txBody>
          <a:bodyPr wrap="square">
            <a:spAutoFit/>
          </a:bodyPr>
          <a:lstStyle/>
          <a:p>
            <a:pPr algn="just" defTabSz="1066800">
              <a:spcBef>
                <a:spcPts val="600"/>
              </a:spcBef>
              <a:spcAft>
                <a:spcPts val="600"/>
              </a:spcAft>
            </a:pPr>
            <a:r>
              <a:rPr lang="es-ES" sz="2400" dirty="0"/>
              <a:t>Comparación de modelos </a:t>
            </a:r>
            <a:r>
              <a:rPr lang="es-ES" sz="2400" dirty="0" smtClean="0"/>
              <a:t>GBLUP vs </a:t>
            </a:r>
            <a:r>
              <a:rPr lang="es-ES" sz="2400" dirty="0" err="1" smtClean="0"/>
              <a:t>GBLUPgxe</a:t>
            </a:r>
            <a:endParaRPr lang="es-ES" sz="2400" dirty="0"/>
          </a:p>
        </p:txBody>
      </p:sp>
      <p:grpSp>
        <p:nvGrpSpPr>
          <p:cNvPr id="101" name="Grupo 100"/>
          <p:cNvGrpSpPr/>
          <p:nvPr/>
        </p:nvGrpSpPr>
        <p:grpSpPr>
          <a:xfrm>
            <a:off x="64953" y="1241495"/>
            <a:ext cx="9043538" cy="3806002"/>
            <a:chOff x="160244" y="1161465"/>
            <a:chExt cx="9043538" cy="3906628"/>
          </a:xfrm>
        </p:grpSpPr>
        <p:grpSp>
          <p:nvGrpSpPr>
            <p:cNvPr id="90" name="Grupo 89"/>
            <p:cNvGrpSpPr/>
            <p:nvPr/>
          </p:nvGrpSpPr>
          <p:grpSpPr>
            <a:xfrm>
              <a:off x="160244" y="1161465"/>
              <a:ext cx="8983756" cy="3719739"/>
              <a:chOff x="160244" y="1161465"/>
              <a:chExt cx="8983756" cy="3719739"/>
            </a:xfrm>
          </p:grpSpPr>
          <p:sp>
            <p:nvSpPr>
              <p:cNvPr id="89" name="CuadroTexto 88"/>
              <p:cNvSpPr txBox="1"/>
              <p:nvPr/>
            </p:nvSpPr>
            <p:spPr>
              <a:xfrm>
                <a:off x="437823" y="3988652"/>
                <a:ext cx="8706177" cy="892552"/>
              </a:xfrm>
              <a:prstGeom prst="rect">
                <a:avLst/>
              </a:prstGeom>
              <a:noFill/>
            </p:spPr>
            <p:txBody>
              <a:bodyPr wrap="square" rtlCol="0">
                <a:spAutoFit/>
              </a:bodyPr>
              <a:lstStyle/>
              <a:p>
                <a:r>
                  <a:rPr lang="es-UY" sz="1600" dirty="0" smtClean="0"/>
                  <a:t>          0.1   0.2   0.3   0.4   0.5   0.6   </a:t>
                </a:r>
                <a:r>
                  <a:rPr lang="es-UY" sz="1600" dirty="0"/>
                  <a:t>0.1 </a:t>
                </a:r>
                <a:r>
                  <a:rPr lang="es-UY" sz="1600" dirty="0" smtClean="0"/>
                  <a:t> </a:t>
                </a:r>
                <a:r>
                  <a:rPr lang="es-UY" sz="1600" dirty="0"/>
                  <a:t>0.2 </a:t>
                </a:r>
                <a:r>
                  <a:rPr lang="es-UY" sz="1600" dirty="0" smtClean="0"/>
                  <a:t>  </a:t>
                </a:r>
                <a:r>
                  <a:rPr lang="es-UY" sz="1600" dirty="0"/>
                  <a:t>0.3 </a:t>
                </a:r>
                <a:r>
                  <a:rPr lang="es-UY" sz="1600" dirty="0" smtClean="0"/>
                  <a:t>  </a:t>
                </a:r>
                <a:r>
                  <a:rPr lang="es-UY" sz="1600" dirty="0"/>
                  <a:t>0.4  </a:t>
                </a:r>
                <a:r>
                  <a:rPr lang="es-UY" sz="1600" dirty="0" smtClean="0"/>
                  <a:t> 0.5   0.6   0.1   0.2   0.3   0.4   0.5   0.6</a:t>
                </a:r>
              </a:p>
              <a:p>
                <a:pPr>
                  <a:lnSpc>
                    <a:spcPct val="200000"/>
                  </a:lnSpc>
                </a:pPr>
                <a:r>
                  <a:rPr lang="es-UY" sz="1600" dirty="0"/>
                  <a:t>	</a:t>
                </a:r>
                <a:r>
                  <a:rPr lang="es-UY" sz="1600" dirty="0" smtClean="0"/>
                  <a:t>			</a:t>
                </a:r>
                <a:r>
                  <a:rPr lang="es-UY" dirty="0" smtClean="0"/>
                  <a:t>GBLUP</a:t>
                </a:r>
                <a:endParaRPr lang="es-UY" sz="1600" dirty="0"/>
              </a:p>
            </p:txBody>
          </p:sp>
          <p:grpSp>
            <p:nvGrpSpPr>
              <p:cNvPr id="68" name="Grupo 67"/>
              <p:cNvGrpSpPr/>
              <p:nvPr/>
            </p:nvGrpSpPr>
            <p:grpSpPr>
              <a:xfrm>
                <a:off x="1009690" y="1465711"/>
                <a:ext cx="7936303" cy="2554197"/>
                <a:chOff x="224869" y="629918"/>
                <a:chExt cx="6696592" cy="1762850"/>
              </a:xfrm>
            </p:grpSpPr>
            <p:pic>
              <p:nvPicPr>
                <p:cNvPr id="5" name="Imagen 4"/>
                <p:cNvPicPr>
                  <a:picLocks noChangeAspect="1"/>
                </p:cNvPicPr>
                <p:nvPr/>
              </p:nvPicPr>
              <p:blipFill rotWithShape="1">
                <a:blip r:embed="rId3"/>
                <a:srcRect l="7532" r="-918" b="10657"/>
                <a:stretch/>
              </p:blipFill>
              <p:spPr>
                <a:xfrm>
                  <a:off x="4665407" y="633575"/>
                  <a:ext cx="2256054" cy="1736992"/>
                </a:xfrm>
                <a:prstGeom prst="rect">
                  <a:avLst/>
                </a:prstGeom>
                <a:solidFill>
                  <a:schemeClr val="bg1"/>
                </a:solidFill>
              </p:spPr>
            </p:pic>
            <p:pic>
              <p:nvPicPr>
                <p:cNvPr id="49" name="Imagen 48"/>
                <p:cNvPicPr>
                  <a:picLocks noChangeAspect="1"/>
                </p:cNvPicPr>
                <p:nvPr/>
              </p:nvPicPr>
              <p:blipFill rotWithShape="1">
                <a:blip r:embed="rId4"/>
                <a:srcRect l="4634" t="7610" r="967" b="-1144"/>
                <a:stretch/>
              </p:blipFill>
              <p:spPr>
                <a:xfrm>
                  <a:off x="224869" y="629918"/>
                  <a:ext cx="4440536" cy="1762850"/>
                </a:xfrm>
                <a:prstGeom prst="rect">
                  <a:avLst/>
                </a:prstGeom>
              </p:spPr>
            </p:pic>
          </p:grpSp>
          <p:sp>
            <p:nvSpPr>
              <p:cNvPr id="88" name="CuadroTexto 87"/>
              <p:cNvSpPr txBox="1"/>
              <p:nvPr/>
            </p:nvSpPr>
            <p:spPr>
              <a:xfrm rot="16200000">
                <a:off x="-1080395" y="2402104"/>
                <a:ext cx="3373829" cy="892552"/>
              </a:xfrm>
              <a:prstGeom prst="rect">
                <a:avLst/>
              </a:prstGeom>
              <a:noFill/>
            </p:spPr>
            <p:txBody>
              <a:bodyPr wrap="square" rtlCol="0">
                <a:spAutoFit/>
              </a:bodyPr>
              <a:lstStyle/>
              <a:p>
                <a:pPr algn="ctr">
                  <a:lnSpc>
                    <a:spcPct val="200000"/>
                  </a:lnSpc>
                </a:pPr>
                <a:r>
                  <a:rPr lang="en-US" dirty="0" err="1" smtClean="0"/>
                  <a:t>GBLUPgxe</a:t>
                </a:r>
                <a:endParaRPr lang="en-US" sz="1600" dirty="0"/>
              </a:p>
              <a:p>
                <a:pPr algn="ctr"/>
                <a:r>
                  <a:rPr lang="es-UY" sz="1600" dirty="0" smtClean="0"/>
                  <a:t>    0.1  0.2   0.3   0.4  0.5  </a:t>
                </a:r>
                <a:r>
                  <a:rPr lang="es-UY" sz="1600" dirty="0"/>
                  <a:t>0.6 </a:t>
                </a:r>
              </a:p>
            </p:txBody>
          </p:sp>
        </p:grpSp>
        <p:sp>
          <p:nvSpPr>
            <p:cNvPr id="93" name="CuadroTexto 92"/>
            <p:cNvSpPr txBox="1"/>
            <p:nvPr/>
          </p:nvSpPr>
          <p:spPr>
            <a:xfrm>
              <a:off x="1048774" y="1506295"/>
              <a:ext cx="814647" cy="400110"/>
            </a:xfrm>
            <a:prstGeom prst="rect">
              <a:avLst/>
            </a:prstGeom>
            <a:solidFill>
              <a:schemeClr val="bg1"/>
            </a:solidFill>
          </p:spPr>
          <p:txBody>
            <a:bodyPr wrap="none" rtlCol="0">
              <a:spAutoFit/>
            </a:bodyPr>
            <a:lstStyle/>
            <a:p>
              <a:r>
                <a:rPr lang="es-UY" sz="2000" dirty="0" smtClean="0"/>
                <a:t>N=99</a:t>
              </a:r>
              <a:endParaRPr lang="es-UY" sz="2000" dirty="0"/>
            </a:p>
          </p:txBody>
        </p:sp>
        <p:sp>
          <p:nvSpPr>
            <p:cNvPr id="94" name="CuadroTexto 93"/>
            <p:cNvSpPr txBox="1"/>
            <p:nvPr/>
          </p:nvSpPr>
          <p:spPr>
            <a:xfrm>
              <a:off x="3717932" y="1507623"/>
              <a:ext cx="957313" cy="400110"/>
            </a:xfrm>
            <a:prstGeom prst="rect">
              <a:avLst/>
            </a:prstGeom>
            <a:solidFill>
              <a:schemeClr val="bg1"/>
            </a:solidFill>
          </p:spPr>
          <p:txBody>
            <a:bodyPr wrap="none" rtlCol="0">
              <a:spAutoFit/>
            </a:bodyPr>
            <a:lstStyle/>
            <a:p>
              <a:r>
                <a:rPr lang="es-UY" sz="2000" dirty="0" smtClean="0"/>
                <a:t>N=200</a:t>
              </a:r>
              <a:endParaRPr lang="es-UY" sz="2000" dirty="0"/>
            </a:p>
          </p:txBody>
        </p:sp>
        <p:sp>
          <p:nvSpPr>
            <p:cNvPr id="95" name="CuadroTexto 94"/>
            <p:cNvSpPr txBox="1"/>
            <p:nvPr/>
          </p:nvSpPr>
          <p:spPr>
            <a:xfrm>
              <a:off x="6367428" y="1513294"/>
              <a:ext cx="957313" cy="400110"/>
            </a:xfrm>
            <a:prstGeom prst="rect">
              <a:avLst/>
            </a:prstGeom>
            <a:solidFill>
              <a:schemeClr val="bg1"/>
            </a:solidFill>
          </p:spPr>
          <p:txBody>
            <a:bodyPr wrap="none" rtlCol="0">
              <a:spAutoFit/>
            </a:bodyPr>
            <a:lstStyle/>
            <a:p>
              <a:r>
                <a:rPr lang="es-UY" sz="2000" dirty="0" smtClean="0"/>
                <a:t>N=500</a:t>
              </a:r>
              <a:endParaRPr lang="es-UY" sz="2000" dirty="0"/>
            </a:p>
          </p:txBody>
        </p:sp>
        <p:grpSp>
          <p:nvGrpSpPr>
            <p:cNvPr id="98" name="Grupo 97"/>
            <p:cNvGrpSpPr/>
            <p:nvPr/>
          </p:nvGrpSpPr>
          <p:grpSpPr>
            <a:xfrm>
              <a:off x="7041908" y="4688996"/>
              <a:ext cx="2161874" cy="379097"/>
              <a:chOff x="6775095" y="663672"/>
              <a:chExt cx="2161874" cy="379097"/>
            </a:xfrm>
          </p:grpSpPr>
          <p:sp>
            <p:nvSpPr>
              <p:cNvPr id="99" name="Rectángulo 98"/>
              <p:cNvSpPr/>
              <p:nvPr/>
            </p:nvSpPr>
            <p:spPr>
              <a:xfrm>
                <a:off x="7057928" y="663672"/>
                <a:ext cx="1879041" cy="379097"/>
              </a:xfrm>
              <a:prstGeom prst="rect">
                <a:avLst/>
              </a:prstGeom>
            </p:spPr>
            <p:txBody>
              <a:bodyPr wrap="none">
                <a:spAutoFit/>
              </a:bodyPr>
              <a:lstStyle/>
              <a:p>
                <a:r>
                  <a:rPr lang="es-ES" dirty="0" smtClean="0"/>
                  <a:t>Año(entre </a:t>
                </a:r>
                <a:r>
                  <a:rPr lang="es-ES" dirty="0" err="1" smtClean="0"/>
                  <a:t>Loc</a:t>
                </a:r>
                <a:r>
                  <a:rPr lang="es-ES" dirty="0" smtClean="0"/>
                  <a:t>)</a:t>
                </a:r>
                <a:endParaRPr lang="es-ES" dirty="0"/>
              </a:p>
            </p:txBody>
          </p:sp>
          <p:sp>
            <p:nvSpPr>
              <p:cNvPr id="100" name="Elipse 99"/>
              <p:cNvSpPr/>
              <p:nvPr/>
            </p:nvSpPr>
            <p:spPr>
              <a:xfrm>
                <a:off x="6775095" y="749744"/>
                <a:ext cx="211876" cy="210031"/>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Tree>
    <p:extLst>
      <p:ext uri="{BB962C8B-B14F-4D97-AF65-F5344CB8AC3E}">
        <p14:creationId xmlns:p14="http://schemas.microsoft.com/office/powerpoint/2010/main" val="6712639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808415" y="1147917"/>
            <a:ext cx="7252824" cy="4176122"/>
          </a:xfrm>
          <a:prstGeom prst="rect">
            <a:avLst/>
          </a:prstGeom>
        </p:spPr>
      </p:pic>
      <p:sp>
        <p:nvSpPr>
          <p:cNvPr id="3" name="Flecha abajo 2"/>
          <p:cNvSpPr/>
          <p:nvPr/>
        </p:nvSpPr>
        <p:spPr>
          <a:xfrm>
            <a:off x="660157" y="1585087"/>
            <a:ext cx="207626" cy="366823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4" name="CuadroTexto 3"/>
          <p:cNvSpPr txBox="1"/>
          <p:nvPr/>
        </p:nvSpPr>
        <p:spPr>
          <a:xfrm>
            <a:off x="-26043" y="3211901"/>
            <a:ext cx="953948" cy="584775"/>
          </a:xfrm>
          <a:prstGeom prst="rect">
            <a:avLst/>
          </a:prstGeom>
          <a:noFill/>
        </p:spPr>
        <p:txBody>
          <a:bodyPr wrap="square" rtlCol="0">
            <a:spAutoFit/>
          </a:bodyPr>
          <a:lstStyle/>
          <a:p>
            <a:r>
              <a:rPr lang="en-US" sz="1600" dirty="0" smtClean="0"/>
              <a:t>10-15 </a:t>
            </a:r>
            <a:r>
              <a:rPr lang="en-US" sz="1600" dirty="0" err="1" smtClean="0"/>
              <a:t>años</a:t>
            </a:r>
            <a:endParaRPr lang="es-UY" sz="1600" dirty="0"/>
          </a:p>
        </p:txBody>
      </p:sp>
      <p:sp>
        <p:nvSpPr>
          <p:cNvPr id="5" name="CuadroTexto 4"/>
          <p:cNvSpPr txBox="1"/>
          <p:nvPr/>
        </p:nvSpPr>
        <p:spPr>
          <a:xfrm>
            <a:off x="926569" y="1528917"/>
            <a:ext cx="424107" cy="2800767"/>
          </a:xfrm>
          <a:prstGeom prst="rect">
            <a:avLst/>
          </a:prstGeom>
          <a:noFill/>
        </p:spPr>
        <p:txBody>
          <a:bodyPr wrap="square" rtlCol="0">
            <a:spAutoFit/>
          </a:bodyPr>
          <a:lstStyle/>
          <a:p>
            <a:r>
              <a:rPr lang="es-ES" sz="1600" dirty="0" smtClean="0"/>
              <a:t>F1</a:t>
            </a:r>
          </a:p>
          <a:p>
            <a:endParaRPr lang="es-ES" sz="1600" dirty="0"/>
          </a:p>
          <a:p>
            <a:r>
              <a:rPr lang="es-ES" sz="1600" dirty="0" smtClean="0"/>
              <a:t>F2</a:t>
            </a:r>
          </a:p>
          <a:p>
            <a:endParaRPr lang="es-ES" sz="1600" dirty="0"/>
          </a:p>
          <a:p>
            <a:r>
              <a:rPr lang="es-ES" sz="1600" dirty="0" smtClean="0"/>
              <a:t>F3</a:t>
            </a:r>
          </a:p>
          <a:p>
            <a:endParaRPr lang="es-ES" sz="1600" dirty="0"/>
          </a:p>
          <a:p>
            <a:r>
              <a:rPr lang="es-ES" sz="1600" dirty="0" smtClean="0"/>
              <a:t>F4</a:t>
            </a:r>
          </a:p>
          <a:p>
            <a:endParaRPr lang="es-ES" sz="1600" dirty="0"/>
          </a:p>
          <a:p>
            <a:r>
              <a:rPr lang="es-ES" sz="1600" dirty="0" smtClean="0"/>
              <a:t>F5</a:t>
            </a:r>
          </a:p>
          <a:p>
            <a:endParaRPr lang="es-ES" sz="1600" dirty="0"/>
          </a:p>
          <a:p>
            <a:r>
              <a:rPr lang="es-ES" sz="1600" dirty="0" smtClean="0"/>
              <a:t>F6</a:t>
            </a:r>
            <a:endParaRPr lang="es-ES" sz="1600" dirty="0"/>
          </a:p>
        </p:txBody>
      </p:sp>
      <p:sp>
        <p:nvSpPr>
          <p:cNvPr id="6" name="CuadroTexto 5"/>
          <p:cNvSpPr txBox="1"/>
          <p:nvPr/>
        </p:nvSpPr>
        <p:spPr>
          <a:xfrm>
            <a:off x="607201" y="0"/>
            <a:ext cx="3852337" cy="369332"/>
          </a:xfrm>
          <a:prstGeom prst="rect">
            <a:avLst/>
          </a:prstGeom>
          <a:noFill/>
        </p:spPr>
        <p:txBody>
          <a:bodyPr wrap="none" rtlCol="0">
            <a:spAutoFit/>
          </a:bodyPr>
          <a:lstStyle/>
          <a:p>
            <a:r>
              <a:rPr lang="es-ES" dirty="0" smtClean="0"/>
              <a:t>Programa de mejoramiento vegetal </a:t>
            </a:r>
            <a:endParaRPr lang="es-ES" dirty="0"/>
          </a:p>
        </p:txBody>
      </p:sp>
      <p:sp>
        <p:nvSpPr>
          <p:cNvPr id="7" name="CuadroTexto 6"/>
          <p:cNvSpPr txBox="1"/>
          <p:nvPr/>
        </p:nvSpPr>
        <p:spPr>
          <a:xfrm>
            <a:off x="896429" y="5636550"/>
            <a:ext cx="5963820" cy="369332"/>
          </a:xfrm>
          <a:prstGeom prst="rect">
            <a:avLst/>
          </a:prstGeom>
          <a:noFill/>
        </p:spPr>
        <p:txBody>
          <a:bodyPr wrap="square" rtlCol="0">
            <a:spAutoFit/>
          </a:bodyPr>
          <a:lstStyle/>
          <a:p>
            <a:r>
              <a:rPr lang="es-ES" dirty="0" smtClean="0"/>
              <a:t>Selección de las mejores líneas para nuevas variedades</a:t>
            </a:r>
            <a:endParaRPr lang="es-ES" dirty="0"/>
          </a:p>
        </p:txBody>
      </p:sp>
      <p:sp>
        <p:nvSpPr>
          <p:cNvPr id="8" name="Flecha abajo 7"/>
          <p:cNvSpPr/>
          <p:nvPr/>
        </p:nvSpPr>
        <p:spPr>
          <a:xfrm>
            <a:off x="3246815" y="5137687"/>
            <a:ext cx="228920" cy="4988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Multiplicar 36"/>
          <p:cNvSpPr/>
          <p:nvPr/>
        </p:nvSpPr>
        <p:spPr>
          <a:xfrm>
            <a:off x="3459018" y="3796676"/>
            <a:ext cx="460479" cy="366122"/>
          </a:xfrm>
          <a:prstGeom prst="mathMultiply">
            <a:avLst>
              <a:gd name="adj1" fmla="val 16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6" name="Grupo 15"/>
          <p:cNvGrpSpPr/>
          <p:nvPr/>
        </p:nvGrpSpPr>
        <p:grpSpPr>
          <a:xfrm rot="21216136">
            <a:off x="4421001" y="925026"/>
            <a:ext cx="4229530" cy="4731131"/>
            <a:chOff x="4429666" y="1234156"/>
            <a:chExt cx="3448459" cy="4731131"/>
          </a:xfrm>
          <a:solidFill>
            <a:srgbClr val="FF5050"/>
          </a:solidFill>
        </p:grpSpPr>
        <p:sp>
          <p:nvSpPr>
            <p:cNvPr id="14" name="Flecha curvada hacia arriba 13"/>
            <p:cNvSpPr/>
            <p:nvPr/>
          </p:nvSpPr>
          <p:spPr>
            <a:xfrm rot="17076997">
              <a:off x="3942059" y="2029221"/>
              <a:ext cx="4731131" cy="3141001"/>
            </a:xfrm>
            <a:prstGeom prst="curvedUpArrow">
              <a:avLst>
                <a:gd name="adj1" fmla="val 7221"/>
                <a:gd name="adj2" fmla="val 23544"/>
                <a:gd name="adj3" fmla="val 9396"/>
              </a:avLst>
            </a:prstGeom>
            <a:solidFill>
              <a:srgbClr val="FF9393"/>
            </a:solidFill>
            <a:ln>
              <a:solidFill>
                <a:srgbClr val="FF93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CuadroTexto 14"/>
            <p:cNvSpPr txBox="1"/>
            <p:nvPr/>
          </p:nvSpPr>
          <p:spPr>
            <a:xfrm rot="383864">
              <a:off x="4429666" y="4764723"/>
              <a:ext cx="2398561" cy="369332"/>
            </a:xfrm>
            <a:prstGeom prst="rect">
              <a:avLst/>
            </a:prstGeom>
            <a:noFill/>
            <a:ln>
              <a:noFill/>
            </a:ln>
          </p:spPr>
          <p:txBody>
            <a:bodyPr wrap="none" rtlCol="0">
              <a:spAutoFit/>
            </a:bodyPr>
            <a:lstStyle/>
            <a:p>
              <a:r>
                <a:rPr lang="en-US" dirty="0" err="1" smtClean="0">
                  <a:solidFill>
                    <a:srgbClr val="FF5050"/>
                  </a:solidFill>
                </a:rPr>
                <a:t>Selección</a:t>
              </a:r>
              <a:r>
                <a:rPr lang="en-US" dirty="0" smtClean="0">
                  <a:solidFill>
                    <a:srgbClr val="FF5050"/>
                  </a:solidFill>
                </a:rPr>
                <a:t> de </a:t>
              </a:r>
              <a:r>
                <a:rPr lang="en-US" dirty="0" err="1" smtClean="0">
                  <a:solidFill>
                    <a:srgbClr val="FF5050"/>
                  </a:solidFill>
                </a:rPr>
                <a:t>cruzamientos</a:t>
              </a:r>
              <a:endParaRPr lang="en-US" dirty="0">
                <a:solidFill>
                  <a:srgbClr val="FF5050"/>
                </a:solidFill>
              </a:endParaRPr>
            </a:p>
          </p:txBody>
        </p:sp>
      </p:grpSp>
      <p:pic>
        <p:nvPicPr>
          <p:cNvPr id="22" name="Imagen 21"/>
          <p:cNvPicPr>
            <a:picLocks noChangeAspect="1"/>
          </p:cNvPicPr>
          <p:nvPr/>
        </p:nvPicPr>
        <p:blipFill>
          <a:blip r:embed="rId3"/>
          <a:stretch>
            <a:fillRect/>
          </a:stretch>
        </p:blipFill>
        <p:spPr>
          <a:xfrm>
            <a:off x="1792813" y="1659599"/>
            <a:ext cx="6251592" cy="780356"/>
          </a:xfrm>
          <a:prstGeom prst="rect">
            <a:avLst/>
          </a:prstGeom>
        </p:spPr>
      </p:pic>
      <p:pic>
        <p:nvPicPr>
          <p:cNvPr id="23" name="Imagen 22"/>
          <p:cNvPicPr>
            <a:picLocks noChangeAspect="1"/>
          </p:cNvPicPr>
          <p:nvPr/>
        </p:nvPicPr>
        <p:blipFill>
          <a:blip r:embed="rId4"/>
          <a:stretch>
            <a:fillRect/>
          </a:stretch>
        </p:blipFill>
        <p:spPr>
          <a:xfrm>
            <a:off x="3874167" y="3886200"/>
            <a:ext cx="3711883" cy="432854"/>
          </a:xfrm>
          <a:prstGeom prst="rect">
            <a:avLst/>
          </a:prstGeom>
        </p:spPr>
      </p:pic>
    </p:spTree>
    <p:extLst>
      <p:ext uri="{BB962C8B-B14F-4D97-AF65-F5344CB8AC3E}">
        <p14:creationId xmlns:p14="http://schemas.microsoft.com/office/powerpoint/2010/main" val="319094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upo 67"/>
          <p:cNvGrpSpPr/>
          <p:nvPr/>
        </p:nvGrpSpPr>
        <p:grpSpPr>
          <a:xfrm>
            <a:off x="258793" y="1560027"/>
            <a:ext cx="6657252" cy="1741278"/>
            <a:chOff x="224287" y="629918"/>
            <a:chExt cx="6657252" cy="1741278"/>
          </a:xfrm>
        </p:grpSpPr>
        <p:pic>
          <p:nvPicPr>
            <p:cNvPr id="5" name="Imagen 4"/>
            <p:cNvPicPr>
              <a:picLocks noChangeAspect="1"/>
            </p:cNvPicPr>
            <p:nvPr/>
          </p:nvPicPr>
          <p:blipFill rotWithShape="1">
            <a:blip r:embed="rId3"/>
            <a:srcRect l="9848" b="10657"/>
            <a:stretch/>
          </p:blipFill>
          <p:spPr>
            <a:xfrm>
              <a:off x="4703605" y="629918"/>
              <a:ext cx="2177934" cy="1727619"/>
            </a:xfrm>
            <a:prstGeom prst="rect">
              <a:avLst/>
            </a:prstGeom>
          </p:spPr>
        </p:pic>
        <p:pic>
          <p:nvPicPr>
            <p:cNvPr id="49" name="Imagen 48"/>
            <p:cNvPicPr>
              <a:picLocks noChangeAspect="1"/>
            </p:cNvPicPr>
            <p:nvPr/>
          </p:nvPicPr>
          <p:blipFill rotWithShape="1">
            <a:blip r:embed="rId4"/>
            <a:srcRect l="4621" t="7611" r="968"/>
            <a:stretch/>
          </p:blipFill>
          <p:spPr>
            <a:xfrm>
              <a:off x="224287" y="629919"/>
              <a:ext cx="4441120" cy="1741277"/>
            </a:xfrm>
            <a:prstGeom prst="rect">
              <a:avLst/>
            </a:prstGeom>
          </p:spPr>
        </p:pic>
      </p:grpSp>
      <p:sp>
        <p:nvSpPr>
          <p:cNvPr id="3" name="Marcador de número de diapositiva 2"/>
          <p:cNvSpPr>
            <a:spLocks noGrp="1"/>
          </p:cNvSpPr>
          <p:nvPr>
            <p:ph type="sldNum" sz="quarter" idx="12"/>
          </p:nvPr>
        </p:nvSpPr>
        <p:spPr/>
        <p:txBody>
          <a:bodyPr/>
          <a:lstStyle/>
          <a:p>
            <a:fld id="{BC041FF0-65EB-4AA1-B1BE-6C4039CE7383}" type="slidenum">
              <a:rPr lang="es-UY" smtClean="0"/>
              <a:pPr/>
              <a:t>20</a:t>
            </a:fld>
            <a:endParaRPr lang="es-UY" dirty="0"/>
          </a:p>
        </p:txBody>
      </p:sp>
      <p:grpSp>
        <p:nvGrpSpPr>
          <p:cNvPr id="69" name="Grupo 68"/>
          <p:cNvGrpSpPr/>
          <p:nvPr/>
        </p:nvGrpSpPr>
        <p:grpSpPr>
          <a:xfrm>
            <a:off x="241539" y="3274298"/>
            <a:ext cx="8910860" cy="1816777"/>
            <a:chOff x="207033" y="2344189"/>
            <a:chExt cx="8910860" cy="1816777"/>
          </a:xfrm>
        </p:grpSpPr>
        <p:pic>
          <p:nvPicPr>
            <p:cNvPr id="51" name="Imagen 50"/>
            <p:cNvPicPr>
              <a:picLocks noChangeAspect="1"/>
            </p:cNvPicPr>
            <p:nvPr/>
          </p:nvPicPr>
          <p:blipFill rotWithShape="1">
            <a:blip r:embed="rId5"/>
            <a:srcRect l="51315" t="1882"/>
            <a:stretch/>
          </p:blipFill>
          <p:spPr>
            <a:xfrm>
              <a:off x="6918700" y="2348308"/>
              <a:ext cx="2199193" cy="1812658"/>
            </a:xfrm>
            <a:prstGeom prst="rect">
              <a:avLst/>
            </a:prstGeom>
          </p:spPr>
        </p:pic>
        <p:pic>
          <p:nvPicPr>
            <p:cNvPr id="9" name="Imagen 8"/>
            <p:cNvPicPr>
              <a:picLocks noChangeAspect="1"/>
            </p:cNvPicPr>
            <p:nvPr/>
          </p:nvPicPr>
          <p:blipFill rotWithShape="1">
            <a:blip r:embed="rId5"/>
            <a:srcRect t="1882" r="50054"/>
            <a:stretch/>
          </p:blipFill>
          <p:spPr>
            <a:xfrm>
              <a:off x="4644683" y="2344189"/>
              <a:ext cx="2256136" cy="1812658"/>
            </a:xfrm>
            <a:prstGeom prst="rect">
              <a:avLst/>
            </a:prstGeom>
          </p:spPr>
        </p:pic>
        <p:pic>
          <p:nvPicPr>
            <p:cNvPr id="6" name="Imagen 5"/>
            <p:cNvPicPr>
              <a:picLocks noChangeAspect="1"/>
            </p:cNvPicPr>
            <p:nvPr/>
          </p:nvPicPr>
          <p:blipFill rotWithShape="1">
            <a:blip r:embed="rId6"/>
            <a:srcRect l="1171" t="-1" b="2727"/>
            <a:stretch/>
          </p:blipFill>
          <p:spPr>
            <a:xfrm>
              <a:off x="207033" y="2354890"/>
              <a:ext cx="4464301" cy="1785789"/>
            </a:xfrm>
            <a:prstGeom prst="rect">
              <a:avLst/>
            </a:prstGeom>
          </p:spPr>
        </p:pic>
      </p:grpSp>
      <p:grpSp>
        <p:nvGrpSpPr>
          <p:cNvPr id="15" name="Grupo 14"/>
          <p:cNvGrpSpPr/>
          <p:nvPr/>
        </p:nvGrpSpPr>
        <p:grpSpPr>
          <a:xfrm>
            <a:off x="6990525" y="2494399"/>
            <a:ext cx="2224824" cy="369332"/>
            <a:chOff x="7539088" y="2459697"/>
            <a:chExt cx="2224824" cy="369332"/>
          </a:xfrm>
        </p:grpSpPr>
        <p:sp>
          <p:nvSpPr>
            <p:cNvPr id="16" name="Rectángulo 15"/>
            <p:cNvSpPr/>
            <p:nvPr/>
          </p:nvSpPr>
          <p:spPr>
            <a:xfrm>
              <a:off x="7835179" y="2459697"/>
              <a:ext cx="1928733" cy="369332"/>
            </a:xfrm>
            <a:prstGeom prst="rect">
              <a:avLst/>
            </a:prstGeom>
          </p:spPr>
          <p:txBody>
            <a:bodyPr wrap="none">
              <a:spAutoFit/>
            </a:bodyPr>
            <a:lstStyle/>
            <a:p>
              <a:r>
                <a:rPr lang="es-ES" dirty="0" err="1" smtClean="0"/>
                <a:t>Loc</a:t>
              </a:r>
              <a:r>
                <a:rPr lang="es-ES" dirty="0" smtClean="0"/>
                <a:t> (entre año)</a:t>
              </a:r>
              <a:endParaRPr lang="es-ES" dirty="0"/>
            </a:p>
          </p:txBody>
        </p:sp>
        <p:sp>
          <p:nvSpPr>
            <p:cNvPr id="17" name="Elipse 16"/>
            <p:cNvSpPr/>
            <p:nvPr/>
          </p:nvSpPr>
          <p:spPr>
            <a:xfrm>
              <a:off x="7539088" y="2539369"/>
              <a:ext cx="211876" cy="210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7" name="Rectángulo 26"/>
          <p:cNvSpPr/>
          <p:nvPr/>
        </p:nvSpPr>
        <p:spPr>
          <a:xfrm>
            <a:off x="224287" y="5453377"/>
            <a:ext cx="8978544" cy="1323439"/>
          </a:xfrm>
          <a:prstGeom prst="rect">
            <a:avLst/>
          </a:prstGeom>
        </p:spPr>
        <p:txBody>
          <a:bodyPr wrap="square">
            <a:spAutoFit/>
          </a:bodyPr>
          <a:lstStyle/>
          <a:p>
            <a:r>
              <a:rPr lang="es-ES" sz="2000" dirty="0" smtClean="0"/>
              <a:t>La IGA entre años dentro de las localidades es más alta  </a:t>
            </a:r>
          </a:p>
          <a:p>
            <a:endParaRPr lang="es-ES" sz="2000" dirty="0"/>
          </a:p>
          <a:p>
            <a:r>
              <a:rPr lang="es-ES" sz="2000" dirty="0" smtClean="0"/>
              <a:t>Predicciones en la mayoría de las localidades es mas precisa con el modelo </a:t>
            </a:r>
            <a:r>
              <a:rPr lang="es-ES" sz="2000" dirty="0" err="1" smtClean="0"/>
              <a:t>GBLUPgxe</a:t>
            </a:r>
            <a:endParaRPr lang="es-ES" sz="2000" dirty="0"/>
          </a:p>
        </p:txBody>
      </p:sp>
      <p:sp>
        <p:nvSpPr>
          <p:cNvPr id="28" name="Rectángulo 27"/>
          <p:cNvSpPr/>
          <p:nvPr/>
        </p:nvSpPr>
        <p:spPr>
          <a:xfrm>
            <a:off x="0" y="0"/>
            <a:ext cx="171390" cy="6858000"/>
          </a:xfrm>
          <a:prstGeom prst="rect">
            <a:avLst/>
          </a:prstGeom>
          <a:solidFill>
            <a:srgbClr val="3E583F"/>
          </a:solidFill>
          <a:ln>
            <a:solidFill>
              <a:srgbClr val="3E58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4" name="CuadroTexto 3"/>
          <p:cNvSpPr txBox="1"/>
          <p:nvPr/>
        </p:nvSpPr>
        <p:spPr>
          <a:xfrm>
            <a:off x="869775" y="1254028"/>
            <a:ext cx="7600157" cy="369332"/>
          </a:xfrm>
          <a:prstGeom prst="rect">
            <a:avLst/>
          </a:prstGeom>
          <a:noFill/>
        </p:spPr>
        <p:txBody>
          <a:bodyPr wrap="none" rtlCol="0">
            <a:spAutoFit/>
          </a:bodyPr>
          <a:lstStyle/>
          <a:p>
            <a:r>
              <a:rPr lang="es-UY" dirty="0" smtClean="0"/>
              <a:t>N=99		      N=200		N=500		    N=900</a:t>
            </a:r>
            <a:endParaRPr lang="es-UY" dirty="0"/>
          </a:p>
        </p:txBody>
      </p:sp>
      <p:sp>
        <p:nvSpPr>
          <p:cNvPr id="7" name="Rectángulo 6"/>
          <p:cNvSpPr/>
          <p:nvPr/>
        </p:nvSpPr>
        <p:spPr>
          <a:xfrm rot="16200000">
            <a:off x="-599437" y="2833123"/>
            <a:ext cx="1196161" cy="506421"/>
          </a:xfrm>
          <a:prstGeom prst="rect">
            <a:avLst/>
          </a:prstGeom>
        </p:spPr>
        <p:txBody>
          <a:bodyPr wrap="none">
            <a:spAutoFit/>
          </a:bodyPr>
          <a:lstStyle/>
          <a:p>
            <a:pPr algn="ctr">
              <a:lnSpc>
                <a:spcPct val="200000"/>
              </a:lnSpc>
            </a:pPr>
            <a:r>
              <a:rPr lang="en-US" sz="1600" b="1" dirty="0" err="1">
                <a:solidFill>
                  <a:schemeClr val="bg1"/>
                </a:solidFill>
              </a:rPr>
              <a:t>GBLUPgxe</a:t>
            </a:r>
            <a:endParaRPr lang="en-US" sz="1600" b="1" dirty="0">
              <a:solidFill>
                <a:schemeClr val="bg1"/>
              </a:solidFill>
            </a:endParaRPr>
          </a:p>
        </p:txBody>
      </p:sp>
      <p:sp>
        <p:nvSpPr>
          <p:cNvPr id="8" name="Rectángulo 7"/>
          <p:cNvSpPr/>
          <p:nvPr/>
        </p:nvSpPr>
        <p:spPr>
          <a:xfrm>
            <a:off x="3785880" y="4921465"/>
            <a:ext cx="914033" cy="646331"/>
          </a:xfrm>
          <a:prstGeom prst="rect">
            <a:avLst/>
          </a:prstGeom>
        </p:spPr>
        <p:txBody>
          <a:bodyPr wrap="none">
            <a:spAutoFit/>
          </a:bodyPr>
          <a:lstStyle/>
          <a:p>
            <a:pPr>
              <a:lnSpc>
                <a:spcPct val="200000"/>
              </a:lnSpc>
            </a:pPr>
            <a:r>
              <a:rPr lang="es-UY" dirty="0"/>
              <a:t>GBLUP</a:t>
            </a:r>
            <a:endParaRPr lang="es-UY" sz="1600" dirty="0"/>
          </a:p>
        </p:txBody>
      </p:sp>
      <p:sp>
        <p:nvSpPr>
          <p:cNvPr id="33" name="Rectángulo 32"/>
          <p:cNvSpPr/>
          <p:nvPr/>
        </p:nvSpPr>
        <p:spPr>
          <a:xfrm>
            <a:off x="709680" y="639287"/>
            <a:ext cx="7525383" cy="400110"/>
          </a:xfrm>
          <a:prstGeom prst="rect">
            <a:avLst/>
          </a:prstGeom>
        </p:spPr>
        <p:txBody>
          <a:bodyPr wrap="square">
            <a:spAutoFit/>
          </a:bodyPr>
          <a:lstStyle/>
          <a:p>
            <a:pPr algn="just" defTabSz="1066800">
              <a:spcBef>
                <a:spcPts val="600"/>
              </a:spcBef>
              <a:spcAft>
                <a:spcPts val="600"/>
              </a:spcAft>
            </a:pPr>
            <a:r>
              <a:rPr lang="es-ES" sz="2000" dirty="0"/>
              <a:t>Comparación de modelos multi-ambiente en SG </a:t>
            </a:r>
          </a:p>
        </p:txBody>
      </p:sp>
      <p:grpSp>
        <p:nvGrpSpPr>
          <p:cNvPr id="34" name="Grupo 33"/>
          <p:cNvGrpSpPr/>
          <p:nvPr/>
        </p:nvGrpSpPr>
        <p:grpSpPr>
          <a:xfrm>
            <a:off x="6515101" y="-48104"/>
            <a:ext cx="2628900" cy="627273"/>
            <a:chOff x="6515099" y="0"/>
            <a:chExt cx="2620409" cy="690477"/>
          </a:xfrm>
        </p:grpSpPr>
        <p:grpSp>
          <p:nvGrpSpPr>
            <p:cNvPr id="35" name="Grupo 34"/>
            <p:cNvGrpSpPr/>
            <p:nvPr/>
          </p:nvGrpSpPr>
          <p:grpSpPr>
            <a:xfrm>
              <a:off x="6515099" y="0"/>
              <a:ext cx="2620409" cy="655059"/>
              <a:chOff x="6167523" y="0"/>
              <a:chExt cx="2967986" cy="787783"/>
            </a:xfrm>
          </p:grpSpPr>
          <p:grpSp>
            <p:nvGrpSpPr>
              <p:cNvPr id="37" name="Grupo 36"/>
              <p:cNvGrpSpPr/>
              <p:nvPr/>
            </p:nvGrpSpPr>
            <p:grpSpPr>
              <a:xfrm>
                <a:off x="6167523" y="100564"/>
                <a:ext cx="2967986" cy="611436"/>
                <a:chOff x="-1610892" y="2981613"/>
                <a:chExt cx="4264650" cy="836823"/>
              </a:xfrm>
            </p:grpSpPr>
            <p:sp>
              <p:nvSpPr>
                <p:cNvPr id="39" name="Flecha derecha 38"/>
                <p:cNvSpPr/>
                <p:nvPr/>
              </p:nvSpPr>
              <p:spPr>
                <a:xfrm>
                  <a:off x="-1610892" y="2994905"/>
                  <a:ext cx="923981" cy="823531"/>
                </a:xfrm>
                <a:prstGeom prst="right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2000" b="1" dirty="0" smtClean="0"/>
                    <a:t>1</a:t>
                  </a:r>
                  <a:endParaRPr lang="es-UY" sz="2000" b="1" dirty="0"/>
                </a:p>
              </p:txBody>
            </p:sp>
            <p:sp>
              <p:nvSpPr>
                <p:cNvPr id="40" name="Flecha derecha 39"/>
                <p:cNvSpPr/>
                <p:nvPr/>
              </p:nvSpPr>
              <p:spPr>
                <a:xfrm>
                  <a:off x="-659031" y="2994908"/>
                  <a:ext cx="875095" cy="810237"/>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2000" b="1" dirty="0" smtClean="0"/>
                    <a:t>2</a:t>
                  </a:r>
                  <a:endParaRPr lang="es-UY" sz="2000" b="1" dirty="0"/>
                </a:p>
              </p:txBody>
            </p:sp>
            <p:sp>
              <p:nvSpPr>
                <p:cNvPr id="41" name="Flecha derecha 40"/>
                <p:cNvSpPr/>
                <p:nvPr/>
              </p:nvSpPr>
              <p:spPr>
                <a:xfrm>
                  <a:off x="205251" y="2994908"/>
                  <a:ext cx="866431" cy="810237"/>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42" name="Flecha derecha 41"/>
                <p:cNvSpPr/>
                <p:nvPr/>
              </p:nvSpPr>
              <p:spPr>
                <a:xfrm>
                  <a:off x="1039515" y="2981613"/>
                  <a:ext cx="819828" cy="810237"/>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43" name="Flecha derecha 42"/>
                <p:cNvSpPr/>
                <p:nvPr/>
              </p:nvSpPr>
              <p:spPr>
                <a:xfrm>
                  <a:off x="1851756" y="2994907"/>
                  <a:ext cx="802002" cy="81023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sp>
            <p:nvSpPr>
              <p:cNvPr id="38" name="Rectángulo 37"/>
              <p:cNvSpPr/>
              <p:nvPr/>
            </p:nvSpPr>
            <p:spPr>
              <a:xfrm>
                <a:off x="7431469" y="0"/>
                <a:ext cx="1704040" cy="787783"/>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sp>
          <p:nvSpPr>
            <p:cNvPr id="36" name="Rectángulo 35"/>
            <p:cNvSpPr/>
            <p:nvPr/>
          </p:nvSpPr>
          <p:spPr>
            <a:xfrm>
              <a:off x="6523112" y="35418"/>
              <a:ext cx="567739" cy="655059"/>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sp>
        <p:nvSpPr>
          <p:cNvPr id="45" name="Rectángulo 44"/>
          <p:cNvSpPr/>
          <p:nvPr/>
        </p:nvSpPr>
        <p:spPr>
          <a:xfrm>
            <a:off x="7273358" y="1934236"/>
            <a:ext cx="1879041" cy="369332"/>
          </a:xfrm>
          <a:prstGeom prst="rect">
            <a:avLst/>
          </a:prstGeom>
        </p:spPr>
        <p:txBody>
          <a:bodyPr wrap="none">
            <a:spAutoFit/>
          </a:bodyPr>
          <a:lstStyle/>
          <a:p>
            <a:r>
              <a:rPr lang="es-ES" dirty="0" smtClean="0"/>
              <a:t>Año(entre </a:t>
            </a:r>
            <a:r>
              <a:rPr lang="es-ES" dirty="0" err="1" smtClean="0"/>
              <a:t>Loc</a:t>
            </a:r>
            <a:r>
              <a:rPr lang="es-ES" dirty="0" smtClean="0"/>
              <a:t>)</a:t>
            </a:r>
            <a:endParaRPr lang="es-ES" dirty="0"/>
          </a:p>
        </p:txBody>
      </p:sp>
      <p:sp>
        <p:nvSpPr>
          <p:cNvPr id="46" name="Elipse 45"/>
          <p:cNvSpPr/>
          <p:nvPr/>
        </p:nvSpPr>
        <p:spPr>
          <a:xfrm>
            <a:off x="6990525" y="2018091"/>
            <a:ext cx="211876" cy="204621"/>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0028312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upo 67"/>
          <p:cNvGrpSpPr/>
          <p:nvPr/>
        </p:nvGrpSpPr>
        <p:grpSpPr>
          <a:xfrm>
            <a:off x="289922" y="525353"/>
            <a:ext cx="6658389" cy="1761178"/>
            <a:chOff x="171391" y="610018"/>
            <a:chExt cx="6658389" cy="1761178"/>
          </a:xfrm>
        </p:grpSpPr>
        <p:pic>
          <p:nvPicPr>
            <p:cNvPr id="5" name="Imagen 4"/>
            <p:cNvPicPr>
              <a:picLocks noChangeAspect="1"/>
            </p:cNvPicPr>
            <p:nvPr/>
          </p:nvPicPr>
          <p:blipFill rotWithShape="1">
            <a:blip r:embed="rId2"/>
            <a:srcRect l="9848" b="10657"/>
            <a:stretch/>
          </p:blipFill>
          <p:spPr>
            <a:xfrm>
              <a:off x="4651846" y="610018"/>
              <a:ext cx="2177934" cy="1747520"/>
            </a:xfrm>
            <a:prstGeom prst="rect">
              <a:avLst/>
            </a:prstGeom>
          </p:spPr>
        </p:pic>
        <p:pic>
          <p:nvPicPr>
            <p:cNvPr id="49" name="Imagen 48"/>
            <p:cNvPicPr>
              <a:picLocks noChangeAspect="1"/>
            </p:cNvPicPr>
            <p:nvPr/>
          </p:nvPicPr>
          <p:blipFill rotWithShape="1">
            <a:blip r:embed="rId3"/>
            <a:srcRect l="3497" t="7611" r="967"/>
            <a:stretch/>
          </p:blipFill>
          <p:spPr>
            <a:xfrm>
              <a:off x="171391" y="629919"/>
              <a:ext cx="4494016" cy="1741277"/>
            </a:xfrm>
            <a:prstGeom prst="rect">
              <a:avLst/>
            </a:prstGeom>
          </p:spPr>
        </p:pic>
      </p:grpSp>
      <p:sp>
        <p:nvSpPr>
          <p:cNvPr id="3" name="Marcador de número de diapositiva 2"/>
          <p:cNvSpPr>
            <a:spLocks noGrp="1"/>
          </p:cNvSpPr>
          <p:nvPr>
            <p:ph type="sldNum" sz="quarter" idx="12"/>
          </p:nvPr>
        </p:nvSpPr>
        <p:spPr>
          <a:xfrm>
            <a:off x="545094" y="703118"/>
            <a:ext cx="584978" cy="365125"/>
          </a:xfrm>
        </p:spPr>
        <p:txBody>
          <a:bodyPr/>
          <a:lstStyle/>
          <a:p>
            <a:fld id="{BC041FF0-65EB-4AA1-B1BE-6C4039CE7383}" type="slidenum">
              <a:rPr lang="es-UY" smtClean="0"/>
              <a:pPr/>
              <a:t>21</a:t>
            </a:fld>
            <a:endParaRPr lang="es-UY" dirty="0"/>
          </a:p>
        </p:txBody>
      </p:sp>
      <p:grpSp>
        <p:nvGrpSpPr>
          <p:cNvPr id="69" name="Grupo 68"/>
          <p:cNvGrpSpPr/>
          <p:nvPr/>
        </p:nvGrpSpPr>
        <p:grpSpPr>
          <a:xfrm>
            <a:off x="289921" y="2236347"/>
            <a:ext cx="8877491" cy="1852460"/>
            <a:chOff x="171390" y="2321012"/>
            <a:chExt cx="8877491" cy="1852460"/>
          </a:xfrm>
        </p:grpSpPr>
        <p:pic>
          <p:nvPicPr>
            <p:cNvPr id="51" name="Imagen 50"/>
            <p:cNvPicPr>
              <a:picLocks noChangeAspect="1"/>
            </p:cNvPicPr>
            <p:nvPr/>
          </p:nvPicPr>
          <p:blipFill rotWithShape="1">
            <a:blip r:embed="rId4"/>
            <a:srcRect l="51315" t="1882"/>
            <a:stretch/>
          </p:blipFill>
          <p:spPr>
            <a:xfrm>
              <a:off x="6849688" y="2321012"/>
              <a:ext cx="2199193" cy="1812658"/>
            </a:xfrm>
            <a:prstGeom prst="rect">
              <a:avLst/>
            </a:prstGeom>
          </p:spPr>
        </p:pic>
        <p:pic>
          <p:nvPicPr>
            <p:cNvPr id="9" name="Imagen 8"/>
            <p:cNvPicPr>
              <a:picLocks noChangeAspect="1"/>
            </p:cNvPicPr>
            <p:nvPr/>
          </p:nvPicPr>
          <p:blipFill rotWithShape="1">
            <a:blip r:embed="rId4"/>
            <a:srcRect t="1882" r="50054"/>
            <a:stretch/>
          </p:blipFill>
          <p:spPr>
            <a:xfrm>
              <a:off x="4610177" y="2344189"/>
              <a:ext cx="2256136" cy="1812658"/>
            </a:xfrm>
            <a:prstGeom prst="rect">
              <a:avLst/>
            </a:prstGeom>
          </p:spPr>
        </p:pic>
        <p:pic>
          <p:nvPicPr>
            <p:cNvPr id="6" name="Imagen 5"/>
            <p:cNvPicPr>
              <a:picLocks noChangeAspect="1"/>
            </p:cNvPicPr>
            <p:nvPr/>
          </p:nvPicPr>
          <p:blipFill>
            <a:blip r:embed="rId5"/>
            <a:stretch>
              <a:fillRect/>
            </a:stretch>
          </p:blipFill>
          <p:spPr>
            <a:xfrm>
              <a:off x="171390" y="2337637"/>
              <a:ext cx="4517198" cy="1835835"/>
            </a:xfrm>
            <a:prstGeom prst="rect">
              <a:avLst/>
            </a:prstGeom>
          </p:spPr>
        </p:pic>
      </p:grpSp>
      <p:grpSp>
        <p:nvGrpSpPr>
          <p:cNvPr id="70" name="Grupo 69"/>
          <p:cNvGrpSpPr/>
          <p:nvPr/>
        </p:nvGrpSpPr>
        <p:grpSpPr>
          <a:xfrm>
            <a:off x="331588" y="4005394"/>
            <a:ext cx="8842169" cy="1877398"/>
            <a:chOff x="213057" y="4090059"/>
            <a:chExt cx="8842169" cy="1877398"/>
          </a:xfrm>
        </p:grpSpPr>
        <p:pic>
          <p:nvPicPr>
            <p:cNvPr id="67" name="Imagen 66"/>
            <p:cNvPicPr>
              <a:picLocks noChangeAspect="1"/>
            </p:cNvPicPr>
            <p:nvPr/>
          </p:nvPicPr>
          <p:blipFill rotWithShape="1">
            <a:blip r:embed="rId6"/>
            <a:srcRect l="50810"/>
            <a:stretch/>
          </p:blipFill>
          <p:spPr>
            <a:xfrm>
              <a:off x="6849688" y="4114997"/>
              <a:ext cx="2205538" cy="1852460"/>
            </a:xfrm>
            <a:prstGeom prst="rect">
              <a:avLst/>
            </a:prstGeom>
          </p:spPr>
        </p:pic>
        <p:pic>
          <p:nvPicPr>
            <p:cNvPr id="66" name="Imagen 65"/>
            <p:cNvPicPr>
              <a:picLocks noChangeAspect="1"/>
            </p:cNvPicPr>
            <p:nvPr/>
          </p:nvPicPr>
          <p:blipFill rotWithShape="1">
            <a:blip r:embed="rId6"/>
            <a:srcRect r="50611"/>
            <a:stretch/>
          </p:blipFill>
          <p:spPr>
            <a:xfrm>
              <a:off x="4651846" y="4090059"/>
              <a:ext cx="2214468" cy="1877398"/>
            </a:xfrm>
            <a:prstGeom prst="rect">
              <a:avLst/>
            </a:prstGeom>
          </p:spPr>
        </p:pic>
        <p:pic>
          <p:nvPicPr>
            <p:cNvPr id="52" name="Imagen 51"/>
            <p:cNvPicPr>
              <a:picLocks noChangeAspect="1"/>
            </p:cNvPicPr>
            <p:nvPr/>
          </p:nvPicPr>
          <p:blipFill>
            <a:blip r:embed="rId7"/>
            <a:stretch>
              <a:fillRect/>
            </a:stretch>
          </p:blipFill>
          <p:spPr>
            <a:xfrm>
              <a:off x="213057" y="4108643"/>
              <a:ext cx="4470687" cy="1789172"/>
            </a:xfrm>
            <a:prstGeom prst="rect">
              <a:avLst/>
            </a:prstGeom>
          </p:spPr>
        </p:pic>
      </p:grpSp>
      <p:grpSp>
        <p:nvGrpSpPr>
          <p:cNvPr id="15" name="Grupo 14"/>
          <p:cNvGrpSpPr/>
          <p:nvPr/>
        </p:nvGrpSpPr>
        <p:grpSpPr>
          <a:xfrm>
            <a:off x="7023846" y="1085150"/>
            <a:ext cx="2224824" cy="369332"/>
            <a:chOff x="7539088" y="2459697"/>
            <a:chExt cx="2224824" cy="369332"/>
          </a:xfrm>
        </p:grpSpPr>
        <p:sp>
          <p:nvSpPr>
            <p:cNvPr id="16" name="Rectángulo 15"/>
            <p:cNvSpPr/>
            <p:nvPr/>
          </p:nvSpPr>
          <p:spPr>
            <a:xfrm>
              <a:off x="7835179" y="2459697"/>
              <a:ext cx="1928733" cy="369332"/>
            </a:xfrm>
            <a:prstGeom prst="rect">
              <a:avLst/>
            </a:prstGeom>
          </p:spPr>
          <p:txBody>
            <a:bodyPr wrap="none">
              <a:spAutoFit/>
            </a:bodyPr>
            <a:lstStyle/>
            <a:p>
              <a:r>
                <a:rPr lang="es-ES" dirty="0" err="1" smtClean="0"/>
                <a:t>Loc</a:t>
              </a:r>
              <a:r>
                <a:rPr lang="es-ES" dirty="0" smtClean="0"/>
                <a:t> (entre año)</a:t>
              </a:r>
              <a:endParaRPr lang="es-ES" dirty="0"/>
            </a:p>
          </p:txBody>
        </p:sp>
        <p:sp>
          <p:nvSpPr>
            <p:cNvPr id="17" name="Elipse 16"/>
            <p:cNvSpPr/>
            <p:nvPr/>
          </p:nvSpPr>
          <p:spPr>
            <a:xfrm>
              <a:off x="7539088" y="2539369"/>
              <a:ext cx="211876" cy="21003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8" name="Grupo 17"/>
          <p:cNvGrpSpPr/>
          <p:nvPr/>
        </p:nvGrpSpPr>
        <p:grpSpPr>
          <a:xfrm>
            <a:off x="7023846" y="634270"/>
            <a:ext cx="2188312" cy="369332"/>
            <a:chOff x="7116264" y="664792"/>
            <a:chExt cx="2188312" cy="369332"/>
          </a:xfrm>
        </p:grpSpPr>
        <p:sp>
          <p:nvSpPr>
            <p:cNvPr id="19" name="Rectángulo 18"/>
            <p:cNvSpPr/>
            <p:nvPr/>
          </p:nvSpPr>
          <p:spPr>
            <a:xfrm>
              <a:off x="7422329" y="664792"/>
              <a:ext cx="1882247" cy="369332"/>
            </a:xfrm>
            <a:prstGeom prst="rect">
              <a:avLst/>
            </a:prstGeom>
          </p:spPr>
          <p:txBody>
            <a:bodyPr wrap="none">
              <a:spAutoFit/>
            </a:bodyPr>
            <a:lstStyle/>
            <a:p>
              <a:r>
                <a:rPr lang="es-ES" dirty="0" smtClean="0"/>
                <a:t>Año (entre </a:t>
              </a:r>
              <a:r>
                <a:rPr lang="es-ES" dirty="0" err="1" smtClean="0"/>
                <a:t>loc</a:t>
              </a:r>
              <a:r>
                <a:rPr lang="es-ES" dirty="0" smtClean="0"/>
                <a:t>)</a:t>
              </a:r>
              <a:endParaRPr lang="es-ES" dirty="0"/>
            </a:p>
          </p:txBody>
        </p:sp>
        <p:sp>
          <p:nvSpPr>
            <p:cNvPr id="20" name="Elipse 19"/>
            <p:cNvSpPr/>
            <p:nvPr/>
          </p:nvSpPr>
          <p:spPr>
            <a:xfrm>
              <a:off x="7116264" y="744443"/>
              <a:ext cx="211876" cy="210031"/>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21" name="Grupo 20"/>
          <p:cNvGrpSpPr/>
          <p:nvPr/>
        </p:nvGrpSpPr>
        <p:grpSpPr>
          <a:xfrm>
            <a:off x="7176911" y="1585117"/>
            <a:ext cx="1827279" cy="369332"/>
            <a:chOff x="7539088" y="2459697"/>
            <a:chExt cx="1827279" cy="369332"/>
          </a:xfrm>
        </p:grpSpPr>
        <p:sp>
          <p:nvSpPr>
            <p:cNvPr id="22" name="Rectángulo 21"/>
            <p:cNvSpPr/>
            <p:nvPr/>
          </p:nvSpPr>
          <p:spPr>
            <a:xfrm>
              <a:off x="7835179" y="2459697"/>
              <a:ext cx="1531188" cy="369332"/>
            </a:xfrm>
            <a:prstGeom prst="rect">
              <a:avLst/>
            </a:prstGeom>
          </p:spPr>
          <p:txBody>
            <a:bodyPr wrap="none">
              <a:spAutoFit/>
            </a:bodyPr>
            <a:lstStyle/>
            <a:p>
              <a:r>
                <a:rPr lang="es-ES" dirty="0" smtClean="0"/>
                <a:t>Mega-</a:t>
              </a:r>
              <a:r>
                <a:rPr lang="es-ES" dirty="0" err="1" smtClean="0"/>
                <a:t>amb</a:t>
              </a:r>
              <a:r>
                <a:rPr lang="es-ES" dirty="0" smtClean="0"/>
                <a:t>.</a:t>
              </a:r>
              <a:endParaRPr lang="es-ES" dirty="0"/>
            </a:p>
          </p:txBody>
        </p:sp>
        <p:sp>
          <p:nvSpPr>
            <p:cNvPr id="23" name="Elipse 22"/>
            <p:cNvSpPr/>
            <p:nvPr/>
          </p:nvSpPr>
          <p:spPr>
            <a:xfrm>
              <a:off x="7539088" y="2539369"/>
              <a:ext cx="211876" cy="21003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5" name="CuadroTexto 24"/>
          <p:cNvSpPr txBox="1"/>
          <p:nvPr/>
        </p:nvSpPr>
        <p:spPr>
          <a:xfrm rot="16200000">
            <a:off x="-2470848" y="3009925"/>
            <a:ext cx="5267898" cy="338554"/>
          </a:xfrm>
          <a:prstGeom prst="rect">
            <a:avLst/>
          </a:prstGeom>
          <a:solidFill>
            <a:schemeClr val="bg1"/>
          </a:solidFill>
        </p:spPr>
        <p:txBody>
          <a:bodyPr wrap="square" rtlCol="0">
            <a:spAutoFit/>
          </a:bodyPr>
          <a:lstStyle/>
          <a:p>
            <a:pPr algn="ctr"/>
            <a:r>
              <a:rPr lang="en-US" sz="1600" dirty="0" err="1" smtClean="0"/>
              <a:t>GBLUPgxe</a:t>
            </a:r>
            <a:endParaRPr lang="es-UY" sz="1600" dirty="0"/>
          </a:p>
        </p:txBody>
      </p:sp>
      <p:sp>
        <p:nvSpPr>
          <p:cNvPr id="26" name="CuadroTexto 25"/>
          <p:cNvSpPr txBox="1"/>
          <p:nvPr/>
        </p:nvSpPr>
        <p:spPr>
          <a:xfrm>
            <a:off x="0" y="5841229"/>
            <a:ext cx="9167412" cy="307777"/>
          </a:xfrm>
          <a:prstGeom prst="rect">
            <a:avLst/>
          </a:prstGeom>
          <a:solidFill>
            <a:schemeClr val="bg1"/>
          </a:solidFill>
        </p:spPr>
        <p:txBody>
          <a:bodyPr wrap="square" rtlCol="0">
            <a:spAutoFit/>
          </a:bodyPr>
          <a:lstStyle/>
          <a:p>
            <a:pPr algn="ctr"/>
            <a:r>
              <a:rPr lang="en-US" sz="1400" dirty="0" smtClean="0"/>
              <a:t>GBLUP</a:t>
            </a:r>
            <a:endParaRPr lang="es-UY" sz="1400" dirty="0"/>
          </a:p>
        </p:txBody>
      </p:sp>
      <p:sp>
        <p:nvSpPr>
          <p:cNvPr id="27" name="Rectángulo 26"/>
          <p:cNvSpPr/>
          <p:nvPr/>
        </p:nvSpPr>
        <p:spPr>
          <a:xfrm>
            <a:off x="171390" y="6129729"/>
            <a:ext cx="8972610" cy="707886"/>
          </a:xfrm>
          <a:prstGeom prst="rect">
            <a:avLst/>
          </a:prstGeom>
        </p:spPr>
        <p:txBody>
          <a:bodyPr wrap="square">
            <a:spAutoFit/>
          </a:bodyPr>
          <a:lstStyle/>
          <a:p>
            <a:pPr algn="just"/>
            <a:r>
              <a:rPr lang="es-ES" sz="2000" dirty="0"/>
              <a:t>Las predicciones dentro de mega-ambientes </a:t>
            </a:r>
            <a:r>
              <a:rPr lang="es-ES" sz="2000" dirty="0" smtClean="0"/>
              <a:t>son más </a:t>
            </a:r>
            <a:r>
              <a:rPr lang="es-ES" sz="2000" dirty="0"/>
              <a:t>precisas utilizando el modelo </a:t>
            </a:r>
            <a:r>
              <a:rPr lang="es-ES" sz="2000" dirty="0" err="1"/>
              <a:t>GBLUPgxe</a:t>
            </a:r>
            <a:endParaRPr lang="es-ES" sz="2000" dirty="0"/>
          </a:p>
        </p:txBody>
      </p:sp>
      <p:sp>
        <p:nvSpPr>
          <p:cNvPr id="28" name="CuadroTexto 27"/>
          <p:cNvSpPr txBox="1"/>
          <p:nvPr/>
        </p:nvSpPr>
        <p:spPr>
          <a:xfrm>
            <a:off x="305645" y="130379"/>
            <a:ext cx="6213865" cy="461665"/>
          </a:xfrm>
          <a:prstGeom prst="rect">
            <a:avLst/>
          </a:prstGeom>
          <a:noFill/>
        </p:spPr>
        <p:txBody>
          <a:bodyPr wrap="square" rtlCol="0">
            <a:spAutoFit/>
          </a:bodyPr>
          <a:lstStyle/>
          <a:p>
            <a:r>
              <a:rPr lang="es-UY" sz="2400" dirty="0" smtClean="0"/>
              <a:t>Objetivo 1: Resultados</a:t>
            </a:r>
            <a:endParaRPr lang="es-UY" sz="2400" dirty="0"/>
          </a:p>
        </p:txBody>
      </p:sp>
    </p:spTree>
    <p:extLst>
      <p:ext uri="{BB962C8B-B14F-4D97-AF65-F5344CB8AC3E}">
        <p14:creationId xmlns:p14="http://schemas.microsoft.com/office/powerpoint/2010/main" val="25953564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uadroTexto 45"/>
          <p:cNvSpPr txBox="1"/>
          <p:nvPr/>
        </p:nvSpPr>
        <p:spPr>
          <a:xfrm>
            <a:off x="213163" y="4357330"/>
            <a:ext cx="8730909" cy="707886"/>
          </a:xfrm>
          <a:prstGeom prst="rect">
            <a:avLst/>
          </a:prstGeom>
          <a:noFill/>
        </p:spPr>
        <p:txBody>
          <a:bodyPr wrap="square" rtlCol="0">
            <a:spAutoFit/>
          </a:bodyPr>
          <a:lstStyle/>
          <a:p>
            <a:pPr algn="just"/>
            <a:r>
              <a:rPr lang="es-UY" sz="2000" dirty="0"/>
              <a:t>El modelo </a:t>
            </a:r>
            <a:r>
              <a:rPr lang="es-UY" sz="2000" dirty="0" err="1"/>
              <a:t>GBLUPgxe</a:t>
            </a:r>
            <a:r>
              <a:rPr lang="es-UY" sz="2000" dirty="0"/>
              <a:t> tiende a ser más preciso que el modelo GBLUP al aumentar el tamaño de la población</a:t>
            </a:r>
            <a:endParaRPr lang="es-ES" sz="2000" dirty="0"/>
          </a:p>
        </p:txBody>
      </p:sp>
      <p:sp>
        <p:nvSpPr>
          <p:cNvPr id="3" name="Marcador de número de diapositiva 2"/>
          <p:cNvSpPr>
            <a:spLocks noGrp="1"/>
          </p:cNvSpPr>
          <p:nvPr>
            <p:ph type="sldNum" sz="quarter" idx="12"/>
          </p:nvPr>
        </p:nvSpPr>
        <p:spPr/>
        <p:txBody>
          <a:bodyPr/>
          <a:lstStyle/>
          <a:p>
            <a:fld id="{BC041FF0-65EB-4AA1-B1BE-6C4039CE7383}" type="slidenum">
              <a:rPr lang="es-UY" smtClean="0"/>
              <a:pPr/>
              <a:t>22</a:t>
            </a:fld>
            <a:endParaRPr lang="es-UY" dirty="0"/>
          </a:p>
        </p:txBody>
      </p:sp>
      <p:pic>
        <p:nvPicPr>
          <p:cNvPr id="44" name="Imagen 43"/>
          <p:cNvPicPr>
            <a:picLocks noChangeAspect="1"/>
          </p:cNvPicPr>
          <p:nvPr/>
        </p:nvPicPr>
        <p:blipFill rotWithShape="1">
          <a:blip r:embed="rId3"/>
          <a:srcRect l="799" t="7086" r="9965" b="2041"/>
          <a:stretch/>
        </p:blipFill>
        <p:spPr>
          <a:xfrm>
            <a:off x="438150" y="1725283"/>
            <a:ext cx="4344480" cy="1856117"/>
          </a:xfrm>
          <a:prstGeom prst="rect">
            <a:avLst/>
          </a:prstGeom>
        </p:spPr>
      </p:pic>
      <p:pic>
        <p:nvPicPr>
          <p:cNvPr id="45" name="Imagen 44"/>
          <p:cNvPicPr>
            <a:picLocks noChangeAspect="1"/>
          </p:cNvPicPr>
          <p:nvPr/>
        </p:nvPicPr>
        <p:blipFill>
          <a:blip r:embed="rId4"/>
          <a:stretch>
            <a:fillRect/>
          </a:stretch>
        </p:blipFill>
        <p:spPr>
          <a:xfrm>
            <a:off x="4746987" y="1725001"/>
            <a:ext cx="4389690" cy="1898093"/>
          </a:xfrm>
          <a:prstGeom prst="rect">
            <a:avLst/>
          </a:prstGeom>
        </p:spPr>
      </p:pic>
      <p:sp>
        <p:nvSpPr>
          <p:cNvPr id="64" name="CuadroTexto 63"/>
          <p:cNvSpPr txBox="1"/>
          <p:nvPr/>
        </p:nvSpPr>
        <p:spPr>
          <a:xfrm>
            <a:off x="113197" y="3472240"/>
            <a:ext cx="9143999" cy="338554"/>
          </a:xfrm>
          <a:prstGeom prst="rect">
            <a:avLst/>
          </a:prstGeom>
          <a:noFill/>
        </p:spPr>
        <p:txBody>
          <a:bodyPr wrap="square" rtlCol="0">
            <a:spAutoFit/>
          </a:bodyPr>
          <a:lstStyle/>
          <a:p>
            <a:r>
              <a:rPr lang="es-UY" sz="1600" dirty="0" smtClean="0"/>
              <a:t>     </a:t>
            </a:r>
            <a:r>
              <a:rPr lang="es-UY" sz="1200" dirty="0" smtClean="0"/>
              <a:t>0.1   0.2    0.3    0.4    0.5    0.6  0.1   </a:t>
            </a:r>
            <a:r>
              <a:rPr lang="es-UY" sz="1200" dirty="0"/>
              <a:t>0.2 </a:t>
            </a:r>
            <a:r>
              <a:rPr lang="es-UY" sz="1200" dirty="0" smtClean="0"/>
              <a:t>   0.3    </a:t>
            </a:r>
            <a:r>
              <a:rPr lang="es-UY" sz="1200" dirty="0"/>
              <a:t>0.4 </a:t>
            </a:r>
            <a:r>
              <a:rPr lang="es-UY" sz="1200" dirty="0" smtClean="0"/>
              <a:t>   0.5    0.6  0.1   0.2    0.3    0.4    0.5    0.6  </a:t>
            </a:r>
            <a:r>
              <a:rPr lang="es-UY" sz="1200" dirty="0"/>
              <a:t>0.1 </a:t>
            </a:r>
            <a:r>
              <a:rPr lang="es-UY" sz="1200" dirty="0" smtClean="0"/>
              <a:t>  0.2     </a:t>
            </a:r>
            <a:r>
              <a:rPr lang="es-UY" sz="1200" dirty="0"/>
              <a:t>0.3 </a:t>
            </a:r>
            <a:r>
              <a:rPr lang="es-UY" sz="1200" dirty="0" smtClean="0"/>
              <a:t>   </a:t>
            </a:r>
            <a:r>
              <a:rPr lang="es-UY" sz="1200" dirty="0"/>
              <a:t>0.4 </a:t>
            </a:r>
            <a:r>
              <a:rPr lang="es-UY" sz="1200" dirty="0" smtClean="0"/>
              <a:t>   0.5   0.6</a:t>
            </a:r>
          </a:p>
        </p:txBody>
      </p:sp>
      <p:sp>
        <p:nvSpPr>
          <p:cNvPr id="77" name="CuadroTexto 76"/>
          <p:cNvSpPr txBox="1"/>
          <p:nvPr/>
        </p:nvSpPr>
        <p:spPr>
          <a:xfrm>
            <a:off x="497385" y="1777309"/>
            <a:ext cx="689612" cy="338554"/>
          </a:xfrm>
          <a:prstGeom prst="rect">
            <a:avLst/>
          </a:prstGeom>
          <a:solidFill>
            <a:schemeClr val="bg1"/>
          </a:solidFill>
        </p:spPr>
        <p:txBody>
          <a:bodyPr wrap="none" rtlCol="0">
            <a:spAutoFit/>
          </a:bodyPr>
          <a:lstStyle/>
          <a:p>
            <a:r>
              <a:rPr lang="es-UY" sz="1600" dirty="0" smtClean="0"/>
              <a:t>N=99</a:t>
            </a:r>
            <a:endParaRPr lang="es-UY" sz="1600" dirty="0"/>
          </a:p>
        </p:txBody>
      </p:sp>
      <p:sp>
        <p:nvSpPr>
          <p:cNvPr id="78" name="CuadroTexto 77"/>
          <p:cNvSpPr txBox="1"/>
          <p:nvPr/>
        </p:nvSpPr>
        <p:spPr>
          <a:xfrm>
            <a:off x="2664052" y="1782027"/>
            <a:ext cx="803425" cy="338554"/>
          </a:xfrm>
          <a:prstGeom prst="rect">
            <a:avLst/>
          </a:prstGeom>
          <a:solidFill>
            <a:schemeClr val="bg1"/>
          </a:solidFill>
        </p:spPr>
        <p:txBody>
          <a:bodyPr wrap="none" rtlCol="0">
            <a:spAutoFit/>
          </a:bodyPr>
          <a:lstStyle/>
          <a:p>
            <a:r>
              <a:rPr lang="es-UY" sz="1600" dirty="0" smtClean="0"/>
              <a:t>N=200</a:t>
            </a:r>
            <a:endParaRPr lang="es-UY" sz="1600" dirty="0"/>
          </a:p>
        </p:txBody>
      </p:sp>
      <p:sp>
        <p:nvSpPr>
          <p:cNvPr id="79" name="CuadroTexto 78"/>
          <p:cNvSpPr txBox="1"/>
          <p:nvPr/>
        </p:nvSpPr>
        <p:spPr>
          <a:xfrm>
            <a:off x="4836578" y="1777309"/>
            <a:ext cx="803425" cy="338554"/>
          </a:xfrm>
          <a:prstGeom prst="rect">
            <a:avLst/>
          </a:prstGeom>
          <a:solidFill>
            <a:schemeClr val="bg1"/>
          </a:solidFill>
        </p:spPr>
        <p:txBody>
          <a:bodyPr wrap="none" rtlCol="0">
            <a:spAutoFit/>
          </a:bodyPr>
          <a:lstStyle/>
          <a:p>
            <a:r>
              <a:rPr lang="es-UY" sz="1600" dirty="0" smtClean="0"/>
              <a:t>N=500</a:t>
            </a:r>
            <a:endParaRPr lang="es-UY" sz="1600" dirty="0"/>
          </a:p>
        </p:txBody>
      </p:sp>
      <p:sp>
        <p:nvSpPr>
          <p:cNvPr id="80" name="CuadroTexto 79"/>
          <p:cNvSpPr txBox="1"/>
          <p:nvPr/>
        </p:nvSpPr>
        <p:spPr>
          <a:xfrm>
            <a:off x="7041894" y="1757926"/>
            <a:ext cx="803425" cy="338554"/>
          </a:xfrm>
          <a:prstGeom prst="rect">
            <a:avLst/>
          </a:prstGeom>
          <a:solidFill>
            <a:schemeClr val="bg1"/>
          </a:solidFill>
        </p:spPr>
        <p:txBody>
          <a:bodyPr wrap="none" rtlCol="0">
            <a:spAutoFit/>
          </a:bodyPr>
          <a:lstStyle/>
          <a:p>
            <a:r>
              <a:rPr lang="es-UY" sz="1600" dirty="0" smtClean="0"/>
              <a:t>N=900</a:t>
            </a:r>
            <a:endParaRPr lang="es-UY" sz="1600" dirty="0"/>
          </a:p>
        </p:txBody>
      </p:sp>
      <p:sp>
        <p:nvSpPr>
          <p:cNvPr id="47" name="Rectángulo 46"/>
          <p:cNvSpPr/>
          <p:nvPr/>
        </p:nvSpPr>
        <p:spPr>
          <a:xfrm>
            <a:off x="4220957" y="3559470"/>
            <a:ext cx="914033" cy="646331"/>
          </a:xfrm>
          <a:prstGeom prst="rect">
            <a:avLst/>
          </a:prstGeom>
        </p:spPr>
        <p:txBody>
          <a:bodyPr wrap="none">
            <a:spAutoFit/>
          </a:bodyPr>
          <a:lstStyle/>
          <a:p>
            <a:pPr algn="ctr">
              <a:lnSpc>
                <a:spcPct val="200000"/>
              </a:lnSpc>
            </a:pPr>
            <a:r>
              <a:rPr lang="es-UY" dirty="0"/>
              <a:t>GBLUP</a:t>
            </a:r>
          </a:p>
        </p:txBody>
      </p:sp>
      <p:sp>
        <p:nvSpPr>
          <p:cNvPr id="90" name="Rectángulo 89"/>
          <p:cNvSpPr/>
          <p:nvPr/>
        </p:nvSpPr>
        <p:spPr>
          <a:xfrm>
            <a:off x="1376916" y="679458"/>
            <a:ext cx="7525383" cy="461665"/>
          </a:xfrm>
          <a:prstGeom prst="rect">
            <a:avLst/>
          </a:prstGeom>
        </p:spPr>
        <p:txBody>
          <a:bodyPr wrap="square">
            <a:spAutoFit/>
          </a:bodyPr>
          <a:lstStyle/>
          <a:p>
            <a:pPr algn="just" defTabSz="1066800">
              <a:spcBef>
                <a:spcPts val="600"/>
              </a:spcBef>
              <a:spcAft>
                <a:spcPts val="600"/>
              </a:spcAft>
            </a:pPr>
            <a:r>
              <a:rPr lang="es-ES" sz="2400" dirty="0"/>
              <a:t>Comparación</a:t>
            </a:r>
            <a:r>
              <a:rPr lang="es-ES" sz="2000" dirty="0"/>
              <a:t> de modelos multi-ambiente en SG </a:t>
            </a:r>
          </a:p>
        </p:txBody>
      </p:sp>
      <p:sp>
        <p:nvSpPr>
          <p:cNvPr id="91" name="CuadroTexto 90"/>
          <p:cNvSpPr txBox="1"/>
          <p:nvPr/>
        </p:nvSpPr>
        <p:spPr>
          <a:xfrm>
            <a:off x="213163" y="5328357"/>
            <a:ext cx="8730909" cy="707886"/>
          </a:xfrm>
          <a:prstGeom prst="rect">
            <a:avLst/>
          </a:prstGeom>
          <a:noFill/>
        </p:spPr>
        <p:txBody>
          <a:bodyPr wrap="square" rtlCol="0">
            <a:spAutoFit/>
          </a:bodyPr>
          <a:lstStyle/>
          <a:p>
            <a:pPr algn="just"/>
            <a:r>
              <a:rPr lang="es-UY" sz="2000" dirty="0"/>
              <a:t>En presencia de mayores niveles de IGA se observa un mejor </a:t>
            </a:r>
            <a:r>
              <a:rPr lang="es-UY" sz="2000" dirty="0" smtClean="0"/>
              <a:t>desempeño </a:t>
            </a:r>
            <a:r>
              <a:rPr lang="es-UY" sz="2000" dirty="0"/>
              <a:t>de los modelos </a:t>
            </a:r>
            <a:r>
              <a:rPr lang="es-UY" sz="2000" dirty="0" smtClean="0"/>
              <a:t>multi-ambiente</a:t>
            </a:r>
            <a:endParaRPr lang="es-ES" sz="2000" dirty="0"/>
          </a:p>
        </p:txBody>
      </p:sp>
      <p:sp>
        <p:nvSpPr>
          <p:cNvPr id="92" name="CuadroTexto 91"/>
          <p:cNvSpPr txBox="1"/>
          <p:nvPr/>
        </p:nvSpPr>
        <p:spPr>
          <a:xfrm rot="16200000">
            <a:off x="-1452484" y="2519779"/>
            <a:ext cx="3286927" cy="553998"/>
          </a:xfrm>
          <a:prstGeom prst="rect">
            <a:avLst/>
          </a:prstGeom>
          <a:noFill/>
        </p:spPr>
        <p:txBody>
          <a:bodyPr wrap="square" rtlCol="0">
            <a:spAutoFit/>
          </a:bodyPr>
          <a:lstStyle/>
          <a:p>
            <a:pPr algn="ctr"/>
            <a:r>
              <a:rPr lang="en-US" sz="1500" dirty="0" err="1" smtClean="0"/>
              <a:t>GBLUPgxe</a:t>
            </a:r>
            <a:endParaRPr lang="en-US" sz="1500" dirty="0"/>
          </a:p>
          <a:p>
            <a:pPr algn="ctr"/>
            <a:r>
              <a:rPr lang="es-UY" sz="1500" dirty="0" smtClean="0"/>
              <a:t>    </a:t>
            </a:r>
            <a:r>
              <a:rPr lang="es-UY" sz="1200" dirty="0" smtClean="0"/>
              <a:t>0.1  0.2   0.3   0.4  0.5  </a:t>
            </a:r>
            <a:r>
              <a:rPr lang="es-UY" sz="1200" dirty="0"/>
              <a:t>0.6 </a:t>
            </a:r>
            <a:endParaRPr lang="es-UY" sz="1500" dirty="0"/>
          </a:p>
        </p:txBody>
      </p:sp>
    </p:spTree>
    <p:extLst>
      <p:ext uri="{BB962C8B-B14F-4D97-AF65-F5344CB8AC3E}">
        <p14:creationId xmlns:p14="http://schemas.microsoft.com/office/powerpoint/2010/main" val="11051592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1 Rectángulo"/>
          <p:cNvSpPr/>
          <p:nvPr/>
        </p:nvSpPr>
        <p:spPr>
          <a:xfrm>
            <a:off x="152400" y="585146"/>
            <a:ext cx="8776854" cy="4862870"/>
          </a:xfrm>
          <a:prstGeom prst="rect">
            <a:avLst/>
          </a:prstGeom>
        </p:spPr>
        <p:txBody>
          <a:bodyPr wrap="square">
            <a:spAutoFit/>
          </a:bodyPr>
          <a:lstStyle/>
          <a:p>
            <a:pPr algn="just">
              <a:lnSpc>
                <a:spcPct val="150000"/>
              </a:lnSpc>
              <a:spcAft>
                <a:spcPts val="1200"/>
              </a:spcAft>
            </a:pPr>
            <a:r>
              <a:rPr lang="en-US" b="1" dirty="0" err="1" smtClean="0"/>
              <a:t>Objetivos</a:t>
            </a:r>
            <a:r>
              <a:rPr lang="en-US" b="1" dirty="0" smtClean="0"/>
              <a:t> </a:t>
            </a:r>
            <a:r>
              <a:rPr lang="en-US" b="1" dirty="0" err="1" smtClean="0"/>
              <a:t>Específicos</a:t>
            </a:r>
            <a:r>
              <a:rPr lang="en-US" b="1" dirty="0" smtClean="0"/>
              <a:t>: </a:t>
            </a:r>
          </a:p>
          <a:p>
            <a:pPr marL="342900" indent="-342900" algn="just">
              <a:lnSpc>
                <a:spcPct val="150000"/>
              </a:lnSpc>
              <a:spcAft>
                <a:spcPts val="1200"/>
              </a:spcAft>
              <a:buAutoNum type="arabicParenR"/>
            </a:pPr>
            <a:r>
              <a:rPr lang="es-ES" dirty="0" smtClean="0">
                <a:solidFill>
                  <a:schemeClr val="bg1">
                    <a:lumMod val="85000"/>
                  </a:schemeClr>
                </a:solidFill>
              </a:rPr>
              <a:t>Mejorar </a:t>
            </a:r>
            <a:r>
              <a:rPr lang="es-ES" dirty="0">
                <a:solidFill>
                  <a:schemeClr val="bg1">
                    <a:lumMod val="85000"/>
                  </a:schemeClr>
                </a:solidFill>
              </a:rPr>
              <a:t>la capacidad predictiva del valor genético de los individuos modelando la IGA en la predicción de nuevos individuos y de individuos parcialmente </a:t>
            </a:r>
            <a:r>
              <a:rPr lang="es-ES" dirty="0" smtClean="0">
                <a:solidFill>
                  <a:schemeClr val="bg1">
                    <a:lumMod val="85000"/>
                  </a:schemeClr>
                </a:solidFill>
              </a:rPr>
              <a:t>fenotipados</a:t>
            </a:r>
          </a:p>
          <a:p>
            <a:pPr marL="342900" indent="-342900" algn="just">
              <a:lnSpc>
                <a:spcPct val="150000"/>
              </a:lnSpc>
              <a:spcAft>
                <a:spcPts val="1200"/>
              </a:spcAft>
              <a:buAutoNum type="arabicParenR"/>
            </a:pPr>
            <a:r>
              <a:rPr lang="es-ES" dirty="0" smtClean="0"/>
              <a:t>Comparar </a:t>
            </a:r>
            <a:r>
              <a:rPr lang="es-ES" dirty="0"/>
              <a:t>la habilidad predictiva de modelos que incluyen caracteres múltiples correlacionados buscando optimizar la asignación de los recursos de fenotipado</a:t>
            </a:r>
            <a:r>
              <a:rPr lang="es-ES" dirty="0" smtClean="0"/>
              <a:t>. </a:t>
            </a:r>
            <a:endParaRPr lang="es-ES" dirty="0"/>
          </a:p>
          <a:p>
            <a:pPr marL="342900" indent="-342900" algn="just">
              <a:lnSpc>
                <a:spcPct val="150000"/>
              </a:lnSpc>
              <a:spcAft>
                <a:spcPts val="1200"/>
              </a:spcAft>
              <a:buAutoNum type="arabicParenR"/>
            </a:pPr>
            <a:r>
              <a:rPr lang="es-ES" dirty="0" smtClean="0">
                <a:solidFill>
                  <a:schemeClr val="bg1">
                    <a:lumMod val="85000"/>
                  </a:schemeClr>
                </a:solidFill>
              </a:rPr>
              <a:t> </a:t>
            </a:r>
            <a:r>
              <a:rPr lang="es-ES" dirty="0">
                <a:solidFill>
                  <a:schemeClr val="bg1">
                    <a:lumMod val="85000"/>
                  </a:schemeClr>
                </a:solidFill>
              </a:rPr>
              <a:t>Predecir la varianza genética de la progenie considerando la población en equilibrio o desequilibrio de ligamiento y comparar la selección de los mejores cruzamientos incluyendo o no la varianza en dicha selección. </a:t>
            </a:r>
          </a:p>
          <a:p>
            <a:pPr marL="342900" indent="-342900" algn="just">
              <a:lnSpc>
                <a:spcPct val="150000"/>
              </a:lnSpc>
              <a:spcAft>
                <a:spcPts val="1200"/>
              </a:spcAft>
              <a:buAutoNum type="arabicParenR"/>
            </a:pPr>
            <a:endParaRPr lang="es-UY" dirty="0"/>
          </a:p>
        </p:txBody>
      </p:sp>
      <p:sp>
        <p:nvSpPr>
          <p:cNvPr id="3" name="2 CuadroTexto"/>
          <p:cNvSpPr txBox="1"/>
          <p:nvPr/>
        </p:nvSpPr>
        <p:spPr>
          <a:xfrm>
            <a:off x="290945" y="-27711"/>
            <a:ext cx="1944763" cy="461665"/>
          </a:xfrm>
          <a:prstGeom prst="rect">
            <a:avLst/>
          </a:prstGeom>
          <a:noFill/>
        </p:spPr>
        <p:txBody>
          <a:bodyPr wrap="none" rtlCol="0">
            <a:spAutoFit/>
          </a:bodyPr>
          <a:lstStyle/>
          <a:p>
            <a:r>
              <a:rPr lang="en-US" sz="2400" b="1" dirty="0" smtClean="0">
                <a:solidFill>
                  <a:schemeClr val="bg1"/>
                </a:solidFill>
              </a:rPr>
              <a:t>OBJETIVOS</a:t>
            </a:r>
            <a:endParaRPr lang="es-UY" sz="2400" b="1" dirty="0">
              <a:solidFill>
                <a:schemeClr val="bg1"/>
              </a:solidFill>
            </a:endParaRPr>
          </a:p>
        </p:txBody>
      </p:sp>
      <p:grpSp>
        <p:nvGrpSpPr>
          <p:cNvPr id="32" name="Grupo 31"/>
          <p:cNvGrpSpPr/>
          <p:nvPr/>
        </p:nvGrpSpPr>
        <p:grpSpPr>
          <a:xfrm>
            <a:off x="152400" y="5334000"/>
            <a:ext cx="3142266" cy="1044665"/>
            <a:chOff x="3171015" y="5273055"/>
            <a:chExt cx="3142266" cy="1044665"/>
          </a:xfrm>
        </p:grpSpPr>
        <p:pic>
          <p:nvPicPr>
            <p:cNvPr id="35" name="Picture 2" descr="http://intainforma.inta.gov.ar/wp-content/gallery/tecnologia-de-alimentos/thumbs/thumbs_calidad-del-trigo-1-bi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48321" y="5294001"/>
              <a:ext cx="1364960" cy="102371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http://quecocinar.info/wp-content/uploads/2012/01/Alimentos-saludables-pan-tri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1015" y="5273055"/>
              <a:ext cx="1392887" cy="1044665"/>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Imagen 38"/>
          <p:cNvPicPr>
            <a:picLocks noChangeAspect="1"/>
          </p:cNvPicPr>
          <p:nvPr/>
        </p:nvPicPr>
        <p:blipFill>
          <a:blip r:embed="rId4"/>
          <a:stretch>
            <a:fillRect/>
          </a:stretch>
        </p:blipFill>
        <p:spPr>
          <a:xfrm>
            <a:off x="5181600" y="5305848"/>
            <a:ext cx="2753966" cy="1214985"/>
          </a:xfrm>
          <a:prstGeom prst="rect">
            <a:avLst/>
          </a:prstGeom>
        </p:spPr>
      </p:pic>
    </p:spTree>
    <p:extLst>
      <p:ext uri="{BB962C8B-B14F-4D97-AF65-F5344CB8AC3E}">
        <p14:creationId xmlns:p14="http://schemas.microsoft.com/office/powerpoint/2010/main" val="33052201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8199" y="1072104"/>
            <a:ext cx="4496765" cy="2509295"/>
          </a:xfrm>
          <a:prstGeom prst="rect">
            <a:avLst/>
          </a:prstGeom>
        </p:spPr>
      </p:pic>
      <p:pic>
        <p:nvPicPr>
          <p:cNvPr id="3" name="Imagen 2"/>
          <p:cNvPicPr>
            <a:picLocks noChangeAspect="1"/>
          </p:cNvPicPr>
          <p:nvPr/>
        </p:nvPicPr>
        <p:blipFill rotWithShape="1">
          <a:blip r:embed="rId3" cstate="print">
            <a:extLst>
              <a:ext uri="{28A0092B-C50C-407E-A947-70E740481C1C}">
                <a14:useLocalDpi xmlns:a14="http://schemas.microsoft.com/office/drawing/2010/main" val="0"/>
              </a:ext>
            </a:extLst>
          </a:blip>
          <a:srcRect t="11779"/>
          <a:stretch/>
        </p:blipFill>
        <p:spPr>
          <a:xfrm>
            <a:off x="4648200" y="3496762"/>
            <a:ext cx="3810000" cy="3361237"/>
          </a:xfrm>
          <a:prstGeom prst="rect">
            <a:avLst/>
          </a:prstGeom>
        </p:spPr>
      </p:pic>
      <p:graphicFrame>
        <p:nvGraphicFramePr>
          <p:cNvPr id="20" name="Diagrama 19"/>
          <p:cNvGraphicFramePr/>
          <p:nvPr>
            <p:extLst>
              <p:ext uri="{D42A27DB-BD31-4B8C-83A1-F6EECF244321}">
                <p14:modId xmlns:p14="http://schemas.microsoft.com/office/powerpoint/2010/main" val="226497528"/>
              </p:ext>
            </p:extLst>
          </p:nvPr>
        </p:nvGraphicFramePr>
        <p:xfrm>
          <a:off x="153366" y="609600"/>
          <a:ext cx="4212219" cy="5461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uadroTexto 4"/>
          <p:cNvSpPr txBox="1"/>
          <p:nvPr/>
        </p:nvSpPr>
        <p:spPr>
          <a:xfrm>
            <a:off x="376638" y="-61298"/>
            <a:ext cx="2092176" cy="461665"/>
          </a:xfrm>
          <a:prstGeom prst="rect">
            <a:avLst/>
          </a:prstGeom>
          <a:noFill/>
        </p:spPr>
        <p:txBody>
          <a:bodyPr wrap="none" rtlCol="0">
            <a:spAutoFit/>
          </a:bodyPr>
          <a:lstStyle/>
          <a:p>
            <a:r>
              <a:rPr lang="es-ES" sz="2400" b="1" dirty="0" smtClean="0">
                <a:solidFill>
                  <a:schemeClr val="bg1"/>
                </a:solidFill>
                <a:latin typeface="Segoe UI" panose="020B0502040204020203" pitchFamily="34" charset="0"/>
                <a:ea typeface="Verdana" panose="020B0604030504040204" pitchFamily="34" charset="0"/>
                <a:cs typeface="Segoe UI" panose="020B0502040204020203" pitchFamily="34" charset="0"/>
              </a:rPr>
              <a:t>RESULTADOS</a:t>
            </a:r>
            <a:endParaRPr lang="es-ES" sz="2400" b="1" dirty="0">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Tree>
    <p:extLst>
      <p:ext uri="{BB962C8B-B14F-4D97-AF65-F5344CB8AC3E}">
        <p14:creationId xmlns:p14="http://schemas.microsoft.com/office/powerpoint/2010/main" val="27781310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0" name="Imagen 589"/>
          <p:cNvPicPr>
            <a:picLocks noChangeAspect="1"/>
          </p:cNvPicPr>
          <p:nvPr/>
        </p:nvPicPr>
        <p:blipFill rotWithShape="1">
          <a:blip r:embed="rId3"/>
          <a:srcRect l="11569" t="41907" r="4716" b="38919"/>
          <a:stretch/>
        </p:blipFill>
        <p:spPr>
          <a:xfrm>
            <a:off x="4771927" y="2523217"/>
            <a:ext cx="4246306" cy="1057939"/>
          </a:xfrm>
          <a:prstGeom prst="rect">
            <a:avLst/>
          </a:prstGeom>
        </p:spPr>
      </p:pic>
      <p:pic>
        <p:nvPicPr>
          <p:cNvPr id="11" name="Imagen 10"/>
          <p:cNvPicPr>
            <a:picLocks noChangeAspect="1"/>
          </p:cNvPicPr>
          <p:nvPr/>
        </p:nvPicPr>
        <p:blipFill>
          <a:blip r:embed="rId4"/>
          <a:stretch>
            <a:fillRect/>
          </a:stretch>
        </p:blipFill>
        <p:spPr>
          <a:xfrm>
            <a:off x="4771927" y="4633680"/>
            <a:ext cx="3779848" cy="981541"/>
          </a:xfrm>
          <a:prstGeom prst="rect">
            <a:avLst/>
          </a:prstGeom>
        </p:spPr>
      </p:pic>
      <p:pic>
        <p:nvPicPr>
          <p:cNvPr id="10" name="Imagen 9"/>
          <p:cNvPicPr>
            <a:picLocks noChangeAspect="1"/>
          </p:cNvPicPr>
          <p:nvPr/>
        </p:nvPicPr>
        <p:blipFill>
          <a:blip r:embed="rId5"/>
          <a:stretch>
            <a:fillRect/>
          </a:stretch>
        </p:blipFill>
        <p:spPr>
          <a:xfrm>
            <a:off x="4771927" y="3580392"/>
            <a:ext cx="3773751" cy="981541"/>
          </a:xfrm>
          <a:prstGeom prst="rect">
            <a:avLst/>
          </a:prstGeom>
        </p:spPr>
      </p:pic>
      <p:sp>
        <p:nvSpPr>
          <p:cNvPr id="596" name="Rectángulo 595"/>
          <p:cNvSpPr/>
          <p:nvPr/>
        </p:nvSpPr>
        <p:spPr>
          <a:xfrm>
            <a:off x="0" y="0"/>
            <a:ext cx="171390" cy="6858000"/>
          </a:xfrm>
          <a:prstGeom prst="rect">
            <a:avLst/>
          </a:prstGeom>
          <a:solidFill>
            <a:srgbClr val="3E583F"/>
          </a:solidFill>
          <a:ln>
            <a:solidFill>
              <a:srgbClr val="3E58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 name="Rectángulo 2"/>
          <p:cNvSpPr/>
          <p:nvPr/>
        </p:nvSpPr>
        <p:spPr>
          <a:xfrm>
            <a:off x="171390" y="51673"/>
            <a:ext cx="2116285" cy="400110"/>
          </a:xfrm>
          <a:prstGeom prst="rect">
            <a:avLst/>
          </a:prstGeom>
        </p:spPr>
        <p:txBody>
          <a:bodyPr wrap="none">
            <a:spAutoFit/>
          </a:bodyPr>
          <a:lstStyle/>
          <a:p>
            <a:r>
              <a:rPr lang="en-US" sz="2000" dirty="0" smtClean="0">
                <a:latin typeface="+mj-lt"/>
                <a:ea typeface="Verdana" panose="020B0604030504040204" pitchFamily="34" charset="0"/>
                <a:cs typeface="Verdana" panose="020B0604030504040204" pitchFamily="34" charset="0"/>
              </a:rPr>
              <a:t>METODOLOGÍA</a:t>
            </a:r>
            <a:endParaRPr lang="es-UY" sz="2000" dirty="0"/>
          </a:p>
        </p:txBody>
      </p:sp>
      <p:sp>
        <p:nvSpPr>
          <p:cNvPr id="595" name="Pentágono 594"/>
          <p:cNvSpPr/>
          <p:nvPr/>
        </p:nvSpPr>
        <p:spPr>
          <a:xfrm>
            <a:off x="0" y="595835"/>
            <a:ext cx="1376916" cy="50504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313" name="Imagen 312"/>
          <p:cNvPicPr>
            <a:picLocks noChangeAspect="1"/>
          </p:cNvPicPr>
          <p:nvPr/>
        </p:nvPicPr>
        <p:blipFill rotWithShape="1">
          <a:blip r:embed="rId3"/>
          <a:srcRect l="12005" t="5414" b="76294"/>
          <a:stretch/>
        </p:blipFill>
        <p:spPr>
          <a:xfrm>
            <a:off x="4777153" y="1553308"/>
            <a:ext cx="4463393" cy="1009222"/>
          </a:xfrm>
          <a:prstGeom prst="rect">
            <a:avLst/>
          </a:prstGeom>
        </p:spPr>
      </p:pic>
      <p:sp>
        <p:nvSpPr>
          <p:cNvPr id="8" name="CuadroTexto 7"/>
          <p:cNvSpPr txBox="1"/>
          <p:nvPr/>
        </p:nvSpPr>
        <p:spPr>
          <a:xfrm>
            <a:off x="8142875" y="1945229"/>
            <a:ext cx="386644" cy="338554"/>
          </a:xfrm>
          <a:prstGeom prst="rect">
            <a:avLst/>
          </a:prstGeom>
          <a:noFill/>
        </p:spPr>
        <p:txBody>
          <a:bodyPr wrap="none" rtlCol="0">
            <a:spAutoFit/>
          </a:bodyPr>
          <a:lstStyle/>
          <a:p>
            <a:r>
              <a:rPr lang="es-UY" sz="1600" dirty="0" smtClean="0"/>
              <a:t>1T</a:t>
            </a:r>
            <a:endParaRPr lang="es-UY" sz="1600" dirty="0"/>
          </a:p>
        </p:txBody>
      </p:sp>
      <p:sp>
        <p:nvSpPr>
          <p:cNvPr id="9" name="CuadroTexto 8"/>
          <p:cNvSpPr txBox="1"/>
          <p:nvPr/>
        </p:nvSpPr>
        <p:spPr>
          <a:xfrm>
            <a:off x="8134988" y="3128734"/>
            <a:ext cx="386644" cy="338554"/>
          </a:xfrm>
          <a:prstGeom prst="rect">
            <a:avLst/>
          </a:prstGeom>
          <a:noFill/>
        </p:spPr>
        <p:txBody>
          <a:bodyPr wrap="none" rtlCol="0">
            <a:spAutoFit/>
          </a:bodyPr>
          <a:lstStyle/>
          <a:p>
            <a:r>
              <a:rPr lang="es-UY" sz="1600" dirty="0" smtClean="0"/>
              <a:t>4T</a:t>
            </a:r>
            <a:endParaRPr lang="es-UY" sz="1600" dirty="0"/>
          </a:p>
        </p:txBody>
      </p:sp>
      <p:pic>
        <p:nvPicPr>
          <p:cNvPr id="359" name="Imagen 358"/>
          <p:cNvPicPr>
            <a:picLocks noChangeAspect="1"/>
          </p:cNvPicPr>
          <p:nvPr/>
        </p:nvPicPr>
        <p:blipFill rotWithShape="1">
          <a:blip r:embed="rId6" cstate="print">
            <a:extLst>
              <a:ext uri="{28A0092B-C50C-407E-A947-70E740481C1C}">
                <a14:useLocalDpi xmlns:a14="http://schemas.microsoft.com/office/drawing/2010/main" val="0"/>
              </a:ext>
            </a:extLst>
          </a:blip>
          <a:srcRect r="49884"/>
          <a:stretch/>
        </p:blipFill>
        <p:spPr>
          <a:xfrm>
            <a:off x="1173344" y="1417868"/>
            <a:ext cx="2786997" cy="2722277"/>
          </a:xfrm>
          <a:prstGeom prst="rect">
            <a:avLst/>
          </a:prstGeom>
        </p:spPr>
      </p:pic>
      <p:pic>
        <p:nvPicPr>
          <p:cNvPr id="360" name="Imagen 359"/>
          <p:cNvPicPr>
            <a:picLocks noChangeAspect="1"/>
          </p:cNvPicPr>
          <p:nvPr/>
        </p:nvPicPr>
        <p:blipFill rotWithShape="1">
          <a:blip r:embed="rId6" cstate="print">
            <a:extLst>
              <a:ext uri="{28A0092B-C50C-407E-A947-70E740481C1C}">
                <a14:useLocalDpi xmlns:a14="http://schemas.microsoft.com/office/drawing/2010/main" val="0"/>
              </a:ext>
            </a:extLst>
          </a:blip>
          <a:srcRect l="49099"/>
          <a:stretch/>
        </p:blipFill>
        <p:spPr>
          <a:xfrm>
            <a:off x="1169622" y="4130707"/>
            <a:ext cx="2786997" cy="2574863"/>
          </a:xfrm>
          <a:prstGeom prst="rect">
            <a:avLst/>
          </a:prstGeom>
        </p:spPr>
      </p:pic>
      <p:sp>
        <p:nvSpPr>
          <p:cNvPr id="13" name="Flecha abajo 12"/>
          <p:cNvSpPr/>
          <p:nvPr/>
        </p:nvSpPr>
        <p:spPr>
          <a:xfrm rot="2775316">
            <a:off x="3689507" y="3008557"/>
            <a:ext cx="345830" cy="528443"/>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62" name="Flecha abajo 361"/>
          <p:cNvSpPr/>
          <p:nvPr/>
        </p:nvSpPr>
        <p:spPr>
          <a:xfrm rot="2533713">
            <a:off x="3599804" y="5619047"/>
            <a:ext cx="345830" cy="528443"/>
          </a:xfrm>
          <a:prstGeom prst="down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nvGrpSpPr>
          <p:cNvPr id="363" name="Grupo 362"/>
          <p:cNvGrpSpPr/>
          <p:nvPr/>
        </p:nvGrpSpPr>
        <p:grpSpPr>
          <a:xfrm>
            <a:off x="5101614" y="5839788"/>
            <a:ext cx="1711570" cy="531704"/>
            <a:chOff x="661749" y="1502250"/>
            <a:chExt cx="1711570" cy="640778"/>
          </a:xfrm>
        </p:grpSpPr>
        <p:sp>
          <p:nvSpPr>
            <p:cNvPr id="364" name="CuadroTexto 363"/>
            <p:cNvSpPr txBox="1"/>
            <p:nvPr/>
          </p:nvSpPr>
          <p:spPr>
            <a:xfrm>
              <a:off x="661749" y="1502250"/>
              <a:ext cx="1711570" cy="307777"/>
            </a:xfrm>
            <a:prstGeom prst="rect">
              <a:avLst/>
            </a:prstGeom>
            <a:solidFill>
              <a:schemeClr val="accent1"/>
            </a:solidFill>
          </p:spPr>
          <p:txBody>
            <a:bodyPr wrap="square" rtlCol="0">
              <a:spAutoFit/>
            </a:bodyPr>
            <a:lstStyle/>
            <a:p>
              <a:r>
                <a:rPr lang="es-UY" sz="1400" dirty="0" smtClean="0"/>
                <a:t>Entrenamiento</a:t>
              </a:r>
              <a:endParaRPr lang="es-UY" sz="1400" dirty="0"/>
            </a:p>
          </p:txBody>
        </p:sp>
        <p:sp>
          <p:nvSpPr>
            <p:cNvPr id="365" name="CuadroTexto 364"/>
            <p:cNvSpPr txBox="1"/>
            <p:nvPr/>
          </p:nvSpPr>
          <p:spPr>
            <a:xfrm>
              <a:off x="661749" y="1835251"/>
              <a:ext cx="1265299" cy="307777"/>
            </a:xfrm>
            <a:prstGeom prst="rect">
              <a:avLst/>
            </a:prstGeom>
            <a:solidFill>
              <a:srgbClr val="7030A0"/>
            </a:solidFill>
          </p:spPr>
          <p:txBody>
            <a:bodyPr wrap="square" rtlCol="0">
              <a:spAutoFit/>
            </a:bodyPr>
            <a:lstStyle/>
            <a:p>
              <a:r>
                <a:rPr lang="es-UY" sz="1400" dirty="0" smtClean="0">
                  <a:solidFill>
                    <a:schemeClr val="bg1"/>
                  </a:solidFill>
                </a:rPr>
                <a:t>Predicción</a:t>
              </a:r>
              <a:endParaRPr lang="es-UY" sz="1400" dirty="0">
                <a:solidFill>
                  <a:schemeClr val="bg1"/>
                </a:solidFill>
              </a:endParaRPr>
            </a:p>
          </p:txBody>
        </p:sp>
      </p:grpSp>
      <p:sp>
        <p:nvSpPr>
          <p:cNvPr id="24" name="Flecha abajo 23"/>
          <p:cNvSpPr/>
          <p:nvPr/>
        </p:nvSpPr>
        <p:spPr>
          <a:xfrm rot="2775316">
            <a:off x="2425202" y="1835744"/>
            <a:ext cx="345830" cy="528443"/>
          </a:xfrm>
          <a:prstGeom prst="downArrow">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2" name="Marcador de número de diapositiva 1"/>
          <p:cNvSpPr>
            <a:spLocks noGrp="1"/>
          </p:cNvSpPr>
          <p:nvPr>
            <p:ph type="sldNum" sz="quarter" idx="12"/>
          </p:nvPr>
        </p:nvSpPr>
        <p:spPr/>
        <p:txBody>
          <a:bodyPr/>
          <a:lstStyle/>
          <a:p>
            <a:fld id="{BC041FF0-65EB-4AA1-B1BE-6C4039CE7383}" type="slidenum">
              <a:rPr lang="es-UY" smtClean="0"/>
              <a:pPr/>
              <a:t>25</a:t>
            </a:fld>
            <a:endParaRPr lang="es-UY" dirty="0"/>
          </a:p>
        </p:txBody>
      </p:sp>
      <p:grpSp>
        <p:nvGrpSpPr>
          <p:cNvPr id="25" name="Grupo 24"/>
          <p:cNvGrpSpPr/>
          <p:nvPr/>
        </p:nvGrpSpPr>
        <p:grpSpPr>
          <a:xfrm>
            <a:off x="6520639" y="-27680"/>
            <a:ext cx="2623361" cy="690477"/>
            <a:chOff x="6512147" y="0"/>
            <a:chExt cx="2623361" cy="690477"/>
          </a:xfrm>
        </p:grpSpPr>
        <p:grpSp>
          <p:nvGrpSpPr>
            <p:cNvPr id="26" name="Grupo 25"/>
            <p:cNvGrpSpPr/>
            <p:nvPr/>
          </p:nvGrpSpPr>
          <p:grpSpPr>
            <a:xfrm>
              <a:off x="6515099" y="0"/>
              <a:ext cx="2620409" cy="655059"/>
              <a:chOff x="6167523" y="0"/>
              <a:chExt cx="2967986" cy="787783"/>
            </a:xfrm>
          </p:grpSpPr>
          <p:grpSp>
            <p:nvGrpSpPr>
              <p:cNvPr id="28" name="Grupo 27"/>
              <p:cNvGrpSpPr/>
              <p:nvPr/>
            </p:nvGrpSpPr>
            <p:grpSpPr>
              <a:xfrm>
                <a:off x="6167523" y="100564"/>
                <a:ext cx="2967986" cy="611436"/>
                <a:chOff x="-1610892" y="2981613"/>
                <a:chExt cx="4264650" cy="836823"/>
              </a:xfrm>
            </p:grpSpPr>
            <p:sp>
              <p:nvSpPr>
                <p:cNvPr id="30" name="Flecha derecha 29"/>
                <p:cNvSpPr/>
                <p:nvPr/>
              </p:nvSpPr>
              <p:spPr>
                <a:xfrm>
                  <a:off x="-1610892" y="2994905"/>
                  <a:ext cx="923981" cy="823531"/>
                </a:xfrm>
                <a:prstGeom prst="right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2000" b="1" dirty="0" smtClean="0"/>
                    <a:t>1</a:t>
                  </a:r>
                  <a:endParaRPr lang="es-UY" sz="2000" b="1" dirty="0"/>
                </a:p>
              </p:txBody>
            </p:sp>
            <p:sp>
              <p:nvSpPr>
                <p:cNvPr id="31" name="Flecha derecha 30"/>
                <p:cNvSpPr/>
                <p:nvPr/>
              </p:nvSpPr>
              <p:spPr>
                <a:xfrm>
                  <a:off x="-659031" y="2994908"/>
                  <a:ext cx="875095" cy="810237"/>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2000" b="1" dirty="0" smtClean="0"/>
                    <a:t>2</a:t>
                  </a:r>
                  <a:endParaRPr lang="es-UY" sz="2000" b="1" dirty="0"/>
                </a:p>
              </p:txBody>
            </p:sp>
            <p:sp>
              <p:nvSpPr>
                <p:cNvPr id="32" name="Flecha derecha 31"/>
                <p:cNvSpPr/>
                <p:nvPr/>
              </p:nvSpPr>
              <p:spPr>
                <a:xfrm>
                  <a:off x="205251" y="2994908"/>
                  <a:ext cx="866431" cy="810237"/>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2000" b="1" dirty="0" smtClean="0"/>
                    <a:t>3</a:t>
                  </a:r>
                  <a:endParaRPr lang="es-UY" b="1" dirty="0"/>
                </a:p>
              </p:txBody>
            </p:sp>
            <p:sp>
              <p:nvSpPr>
                <p:cNvPr id="33" name="Flecha derecha 32"/>
                <p:cNvSpPr/>
                <p:nvPr/>
              </p:nvSpPr>
              <p:spPr>
                <a:xfrm>
                  <a:off x="1039515" y="2981613"/>
                  <a:ext cx="819828" cy="810237"/>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4" name="Flecha derecha 33"/>
                <p:cNvSpPr/>
                <p:nvPr/>
              </p:nvSpPr>
              <p:spPr>
                <a:xfrm>
                  <a:off x="1851756" y="2994907"/>
                  <a:ext cx="802002" cy="81023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sp>
            <p:nvSpPr>
              <p:cNvPr id="29" name="Rectángulo 28"/>
              <p:cNvSpPr/>
              <p:nvPr/>
            </p:nvSpPr>
            <p:spPr>
              <a:xfrm>
                <a:off x="8012075" y="0"/>
                <a:ext cx="1123434" cy="787783"/>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sp>
          <p:nvSpPr>
            <p:cNvPr id="27" name="Rectángulo 26"/>
            <p:cNvSpPr/>
            <p:nvPr/>
          </p:nvSpPr>
          <p:spPr>
            <a:xfrm>
              <a:off x="6512147" y="35418"/>
              <a:ext cx="1112710" cy="655059"/>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sp>
        <p:nvSpPr>
          <p:cNvPr id="35" name="CuadroTexto 34"/>
          <p:cNvSpPr txBox="1"/>
          <p:nvPr/>
        </p:nvSpPr>
        <p:spPr>
          <a:xfrm>
            <a:off x="1558523" y="636860"/>
            <a:ext cx="7682023" cy="461665"/>
          </a:xfrm>
          <a:prstGeom prst="rect">
            <a:avLst/>
          </a:prstGeom>
          <a:noFill/>
        </p:spPr>
        <p:txBody>
          <a:bodyPr wrap="square" rtlCol="0">
            <a:spAutoFit/>
          </a:bodyPr>
          <a:lstStyle/>
          <a:p>
            <a:r>
              <a:rPr lang="es-ES" sz="2400" dirty="0">
                <a:solidFill>
                  <a:prstClr val="black">
                    <a:hueOff val="0"/>
                    <a:satOff val="0"/>
                    <a:lumOff val="0"/>
                    <a:alphaOff val="0"/>
                  </a:prstClr>
                </a:solidFill>
              </a:rPr>
              <a:t>Comparación estrategias de predicción  </a:t>
            </a:r>
          </a:p>
        </p:txBody>
      </p:sp>
      <p:cxnSp>
        <p:nvCxnSpPr>
          <p:cNvPr id="6" name="Conector angular 5"/>
          <p:cNvCxnSpPr>
            <a:stCxn id="13" idx="0"/>
          </p:cNvCxnSpPr>
          <p:nvPr/>
        </p:nvCxnSpPr>
        <p:spPr>
          <a:xfrm flipH="1" flipV="1">
            <a:off x="3015049" y="2903838"/>
            <a:ext cx="1038254" cy="186245"/>
          </a:xfrm>
          <a:prstGeom prst="bentConnector3">
            <a:avLst>
              <a:gd name="adj1" fmla="val -55"/>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Conector angular 35"/>
          <p:cNvCxnSpPr/>
          <p:nvPr/>
        </p:nvCxnSpPr>
        <p:spPr>
          <a:xfrm rot="16200000" flipH="1">
            <a:off x="2403093" y="2309422"/>
            <a:ext cx="904364" cy="120097"/>
          </a:xfrm>
          <a:prstGeom prst="bentConnector3">
            <a:avLst>
              <a:gd name="adj1" fmla="val -555"/>
            </a:avLst>
          </a:prstGeom>
          <a:ln w="381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angular 37"/>
          <p:cNvCxnSpPr/>
          <p:nvPr/>
        </p:nvCxnSpPr>
        <p:spPr>
          <a:xfrm rot="10800000">
            <a:off x="1816444" y="4459489"/>
            <a:ext cx="2142037" cy="1214479"/>
          </a:xfrm>
          <a:prstGeom prst="bentConnector3">
            <a:avLst>
              <a:gd name="adj1" fmla="val 1543"/>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angular 42"/>
          <p:cNvCxnSpPr/>
          <p:nvPr/>
        </p:nvCxnSpPr>
        <p:spPr>
          <a:xfrm rot="10800000">
            <a:off x="2434966" y="2394519"/>
            <a:ext cx="1678121" cy="704590"/>
          </a:xfrm>
          <a:prstGeom prst="bentConnector3">
            <a:avLst>
              <a:gd name="adj1" fmla="val 287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Conector angular 45"/>
          <p:cNvCxnSpPr/>
          <p:nvPr/>
        </p:nvCxnSpPr>
        <p:spPr>
          <a:xfrm rot="10800000" flipV="1">
            <a:off x="1895593" y="1908963"/>
            <a:ext cx="901086" cy="1858"/>
          </a:xfrm>
          <a:prstGeom prst="bentConnector3">
            <a:avLst>
              <a:gd name="adj1" fmla="val 50000"/>
            </a:avLst>
          </a:prstGeom>
          <a:ln w="3810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angular 47"/>
          <p:cNvCxnSpPr/>
          <p:nvPr/>
        </p:nvCxnSpPr>
        <p:spPr>
          <a:xfrm rot="10800000">
            <a:off x="3090741" y="5580844"/>
            <a:ext cx="888838" cy="173444"/>
          </a:xfrm>
          <a:prstGeom prst="bentConnector3">
            <a:avLst>
              <a:gd name="adj1" fmla="val 6903"/>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65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62"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1066800"/>
            <a:ext cx="8423148" cy="4678680"/>
          </a:xfrm>
          <a:prstGeom prst="rect">
            <a:avLst/>
          </a:prstGeom>
        </p:spPr>
      </p:pic>
      <p:sp>
        <p:nvSpPr>
          <p:cNvPr id="5" name="2 CuadroTexto"/>
          <p:cNvSpPr txBox="1"/>
          <p:nvPr/>
        </p:nvSpPr>
        <p:spPr>
          <a:xfrm>
            <a:off x="290945" y="-27711"/>
            <a:ext cx="2259786" cy="461665"/>
          </a:xfrm>
          <a:prstGeom prst="rect">
            <a:avLst/>
          </a:prstGeom>
          <a:noFill/>
        </p:spPr>
        <p:txBody>
          <a:bodyPr wrap="none" rtlCol="0">
            <a:spAutoFit/>
          </a:bodyPr>
          <a:lstStyle/>
          <a:p>
            <a:r>
              <a:rPr lang="en-US" sz="2400" b="1" dirty="0" smtClean="0">
                <a:solidFill>
                  <a:schemeClr val="bg1"/>
                </a:solidFill>
              </a:rPr>
              <a:t>RESULTADOS</a:t>
            </a:r>
            <a:endParaRPr lang="es-UY" sz="2400" b="1" dirty="0">
              <a:solidFill>
                <a:schemeClr val="bg1"/>
              </a:solidFill>
            </a:endParaRPr>
          </a:p>
        </p:txBody>
      </p:sp>
      <p:sp>
        <p:nvSpPr>
          <p:cNvPr id="2" name="Rectángulo 1"/>
          <p:cNvSpPr/>
          <p:nvPr/>
        </p:nvSpPr>
        <p:spPr>
          <a:xfrm>
            <a:off x="457200" y="5867400"/>
            <a:ext cx="7467600" cy="646331"/>
          </a:xfrm>
          <a:prstGeom prst="rect">
            <a:avLst/>
          </a:prstGeom>
        </p:spPr>
        <p:txBody>
          <a:bodyPr wrap="square">
            <a:spAutoFit/>
          </a:bodyPr>
          <a:lstStyle/>
          <a:p>
            <a:r>
              <a:rPr lang="es-UY" dirty="0">
                <a:ea typeface="Verdana" panose="020B0604030504040204" pitchFamily="34" charset="0"/>
                <a:cs typeface="Segoe UI" panose="020B0502040204020203" pitchFamily="34" charset="0"/>
              </a:rPr>
              <a:t>La inclusión de dos más caracteres incrementa la precisión de las predicciones si estos están correlacionados con el carácter a predecir</a:t>
            </a:r>
          </a:p>
        </p:txBody>
      </p:sp>
    </p:spTree>
    <p:extLst>
      <p:ext uri="{BB962C8B-B14F-4D97-AF65-F5344CB8AC3E}">
        <p14:creationId xmlns:p14="http://schemas.microsoft.com/office/powerpoint/2010/main" val="490260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61 CuadroTexto"/>
          <p:cNvSpPr txBox="1"/>
          <p:nvPr/>
        </p:nvSpPr>
        <p:spPr>
          <a:xfrm>
            <a:off x="2723544" y="525369"/>
            <a:ext cx="3403496" cy="523220"/>
          </a:xfrm>
          <a:prstGeom prst="rect">
            <a:avLst/>
          </a:prstGeom>
          <a:noFill/>
        </p:spPr>
        <p:txBody>
          <a:bodyPr wrap="none" rtlCol="0">
            <a:spAutoFit/>
          </a:bodyPr>
          <a:lstStyle/>
          <a:p>
            <a:pPr algn="ctr"/>
            <a:r>
              <a:rPr lang="en-US" sz="2800" u="sng" dirty="0" err="1" smtClean="0"/>
              <a:t>Selección</a:t>
            </a:r>
            <a:r>
              <a:rPr lang="en-US" sz="2800" u="sng" dirty="0" smtClean="0"/>
              <a:t> de </a:t>
            </a:r>
            <a:r>
              <a:rPr lang="en-US" sz="2800" u="sng" dirty="0" err="1" smtClean="0"/>
              <a:t>cruzas</a:t>
            </a:r>
            <a:endParaRPr lang="es-UY" sz="2800" dirty="0"/>
          </a:p>
        </p:txBody>
      </p:sp>
      <p:pic>
        <p:nvPicPr>
          <p:cNvPr id="3076" name="Picture 4" descr="Pict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75538"/>
            <a:ext cx="1369519" cy="1118021"/>
          </a:xfrm>
          <a:prstGeom prst="rect">
            <a:avLst/>
          </a:prstGeom>
          <a:noFill/>
          <a:extLst>
            <a:ext uri="{909E8E84-426E-40DD-AFC4-6F175D3DCCD1}">
              <a14:hiddenFill xmlns:a14="http://schemas.microsoft.com/office/drawing/2010/main">
                <a:solidFill>
                  <a:srgbClr val="FFFFFF"/>
                </a:solidFill>
              </a14:hiddenFill>
            </a:ext>
          </a:extLst>
        </p:spPr>
      </p:pic>
      <p:sp>
        <p:nvSpPr>
          <p:cNvPr id="64" name="1 Rectángulo"/>
          <p:cNvSpPr/>
          <p:nvPr/>
        </p:nvSpPr>
        <p:spPr>
          <a:xfrm>
            <a:off x="36865" y="1752600"/>
            <a:ext cx="8776854" cy="4293483"/>
          </a:xfrm>
          <a:prstGeom prst="rect">
            <a:avLst/>
          </a:prstGeom>
        </p:spPr>
        <p:txBody>
          <a:bodyPr wrap="square">
            <a:spAutoFit/>
          </a:bodyPr>
          <a:lstStyle/>
          <a:p>
            <a:pPr marL="342900" indent="-342900" algn="just">
              <a:lnSpc>
                <a:spcPct val="150000"/>
              </a:lnSpc>
              <a:spcAft>
                <a:spcPts val="1200"/>
              </a:spcAft>
              <a:buAutoNum type="arabicParenR"/>
            </a:pPr>
            <a:r>
              <a:rPr lang="es-ES" dirty="0" smtClean="0">
                <a:solidFill>
                  <a:schemeClr val="bg1">
                    <a:lumMod val="85000"/>
                  </a:schemeClr>
                </a:solidFill>
              </a:rPr>
              <a:t>Mejorar </a:t>
            </a:r>
            <a:r>
              <a:rPr lang="es-ES" dirty="0">
                <a:solidFill>
                  <a:schemeClr val="bg1">
                    <a:lumMod val="85000"/>
                  </a:schemeClr>
                </a:solidFill>
              </a:rPr>
              <a:t>la capacidad predictiva del valor genético de los individuos modelando la IGA en la predicción de nuevos individuos y de individuos parcialmente </a:t>
            </a:r>
            <a:r>
              <a:rPr lang="es-ES" dirty="0" smtClean="0">
                <a:solidFill>
                  <a:schemeClr val="bg1">
                    <a:lumMod val="85000"/>
                  </a:schemeClr>
                </a:solidFill>
              </a:rPr>
              <a:t>fenotipados</a:t>
            </a:r>
          </a:p>
          <a:p>
            <a:pPr marL="342900" indent="-342900" algn="just">
              <a:lnSpc>
                <a:spcPct val="150000"/>
              </a:lnSpc>
              <a:spcAft>
                <a:spcPts val="1200"/>
              </a:spcAft>
              <a:buAutoNum type="arabicParenR"/>
            </a:pPr>
            <a:r>
              <a:rPr lang="es-ES" dirty="0" smtClean="0">
                <a:solidFill>
                  <a:schemeClr val="bg1">
                    <a:lumMod val="85000"/>
                  </a:schemeClr>
                </a:solidFill>
              </a:rPr>
              <a:t>Comparar </a:t>
            </a:r>
            <a:r>
              <a:rPr lang="es-ES" dirty="0">
                <a:solidFill>
                  <a:schemeClr val="bg1">
                    <a:lumMod val="85000"/>
                  </a:schemeClr>
                </a:solidFill>
              </a:rPr>
              <a:t>la habilidad predictiva de modelos que incluyen caracteres múltiples correlacionados buscando optimizar la asignación de los recursos de fenotipado</a:t>
            </a:r>
            <a:r>
              <a:rPr lang="es-ES" dirty="0" smtClean="0">
                <a:solidFill>
                  <a:schemeClr val="bg1">
                    <a:lumMod val="85000"/>
                  </a:schemeClr>
                </a:solidFill>
              </a:rPr>
              <a:t>. </a:t>
            </a:r>
            <a:endParaRPr lang="es-ES" dirty="0">
              <a:solidFill>
                <a:schemeClr val="bg1">
                  <a:lumMod val="85000"/>
                </a:schemeClr>
              </a:solidFill>
            </a:endParaRPr>
          </a:p>
          <a:p>
            <a:pPr marL="342900" indent="-342900" algn="just">
              <a:lnSpc>
                <a:spcPct val="150000"/>
              </a:lnSpc>
              <a:spcAft>
                <a:spcPts val="1200"/>
              </a:spcAft>
              <a:buAutoNum type="arabicParenR"/>
            </a:pPr>
            <a:r>
              <a:rPr lang="es-ES" dirty="0" smtClean="0"/>
              <a:t> </a:t>
            </a:r>
            <a:r>
              <a:rPr lang="es-ES" dirty="0"/>
              <a:t>Predecir la varianza genética de la progenie considerando la población en equilibrio o desequilibrio de ligamiento y comparar la selección de los mejores cruzamientos incluyendo o no la varianza en dicha selección. </a:t>
            </a:r>
          </a:p>
          <a:p>
            <a:pPr marL="342900" indent="-342900" algn="just">
              <a:lnSpc>
                <a:spcPct val="150000"/>
              </a:lnSpc>
              <a:spcAft>
                <a:spcPts val="1200"/>
              </a:spcAft>
              <a:buAutoNum type="arabicParenR"/>
            </a:pPr>
            <a:endParaRPr lang="es-UY" dirty="0"/>
          </a:p>
        </p:txBody>
      </p:sp>
      <p:sp>
        <p:nvSpPr>
          <p:cNvPr id="5" name="2 CuadroTexto"/>
          <p:cNvSpPr txBox="1"/>
          <p:nvPr/>
        </p:nvSpPr>
        <p:spPr>
          <a:xfrm>
            <a:off x="290945" y="-27711"/>
            <a:ext cx="1944763" cy="461665"/>
          </a:xfrm>
          <a:prstGeom prst="rect">
            <a:avLst/>
          </a:prstGeom>
          <a:noFill/>
        </p:spPr>
        <p:txBody>
          <a:bodyPr wrap="none" rtlCol="0">
            <a:spAutoFit/>
          </a:bodyPr>
          <a:lstStyle/>
          <a:p>
            <a:r>
              <a:rPr lang="en-US" sz="2400" b="1" dirty="0" smtClean="0">
                <a:solidFill>
                  <a:schemeClr val="bg1"/>
                </a:solidFill>
              </a:rPr>
              <a:t>OBJETIVOS</a:t>
            </a:r>
            <a:endParaRPr lang="es-UY" sz="2400" b="1" dirty="0">
              <a:solidFill>
                <a:schemeClr val="bg1"/>
              </a:solidFill>
            </a:endParaRPr>
          </a:p>
        </p:txBody>
      </p:sp>
    </p:spTree>
    <p:extLst>
      <p:ext uri="{BB962C8B-B14F-4D97-AF65-F5344CB8AC3E}">
        <p14:creationId xmlns:p14="http://schemas.microsoft.com/office/powerpoint/2010/main" val="4148757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7211712" y="6519446"/>
            <a:ext cx="1861950" cy="307777"/>
          </a:xfrm>
          <a:prstGeom prst="rect">
            <a:avLst/>
          </a:prstGeom>
          <a:noFill/>
        </p:spPr>
        <p:txBody>
          <a:bodyPr wrap="square" rtlCol="0">
            <a:spAutoFit/>
          </a:bodyPr>
          <a:lstStyle/>
          <a:p>
            <a:r>
              <a:rPr lang="en-US" sz="1400" dirty="0" err="1" smtClean="0"/>
              <a:t>Endelman</a:t>
            </a:r>
            <a:r>
              <a:rPr lang="en-US" sz="1400" dirty="0" smtClean="0"/>
              <a:t>, 2011</a:t>
            </a:r>
            <a:endParaRPr lang="es-UY" sz="1400" dirty="0"/>
          </a:p>
        </p:txBody>
      </p:sp>
      <mc:AlternateContent xmlns:mc="http://schemas.openxmlformats.org/markup-compatibility/2006" xmlns:a14="http://schemas.microsoft.com/office/drawing/2010/main">
        <mc:Choice Requires="a14">
          <p:sp>
            <p:nvSpPr>
              <p:cNvPr id="3" name="Rectángulo 2"/>
              <p:cNvSpPr/>
              <p:nvPr/>
            </p:nvSpPr>
            <p:spPr>
              <a:xfrm>
                <a:off x="1935305" y="2138482"/>
                <a:ext cx="5931687" cy="1138260"/>
              </a:xfrm>
              <a:prstGeom prst="rect">
                <a:avLst/>
              </a:prstGeom>
              <a:ln w="28575">
                <a:solidFill>
                  <a:schemeClr val="tx1"/>
                </a:solidFill>
              </a:ln>
            </p:spPr>
            <p:style>
              <a:lnRef idx="2">
                <a:schemeClr val="accent2"/>
              </a:lnRef>
              <a:fillRef idx="1">
                <a:schemeClr val="lt1"/>
              </a:fillRef>
              <a:effectRef idx="0">
                <a:schemeClr val="accent2"/>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sSub>
                        <m:sSubPr>
                          <m:ctrlPr>
                            <a:rPr lang="es-ES" sz="2400" i="1" smtClean="0">
                              <a:latin typeface="Cambria Math" panose="02040503050406030204" pitchFamily="18" charset="0"/>
                            </a:rPr>
                          </m:ctrlPr>
                        </m:sSubPr>
                        <m:e>
                          <m:acc>
                            <m:accPr>
                              <m:chr m:val="̂"/>
                              <m:ctrlPr>
                                <a:rPr lang="es-ES" sz="2400" i="1" smtClean="0">
                                  <a:latin typeface="Cambria Math" panose="02040503050406030204" pitchFamily="18" charset="0"/>
                                </a:rPr>
                              </m:ctrlPr>
                            </m:accPr>
                            <m:e>
                              <m:r>
                                <a:rPr lang="en-US" sz="2400" i="1">
                                  <a:latin typeface="Cambria Math" panose="02040503050406030204" pitchFamily="18" charset="0"/>
                                  <a:ea typeface="Calibri" panose="020F0502020204030204" pitchFamily="34" charset="0"/>
                                  <a:cs typeface="Times New Roman" panose="02020603050405020304" pitchFamily="18" charset="0"/>
                                </a:rPr>
                                <m:t>𝑉</m:t>
                              </m:r>
                            </m:e>
                          </m:acc>
                        </m:e>
                        <m:sub>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𝐿𝐸</m:t>
                              </m:r>
                            </m:e>
                            <m:sub>
                              <m:r>
                                <a:rPr lang="en-US" sz="2400" i="1">
                                  <a:latin typeface="Cambria Math" panose="02040503050406030204" pitchFamily="18" charset="0"/>
                                  <a:ea typeface="Calibri" panose="020F0502020204030204" pitchFamily="34" charset="0"/>
                                  <a:cs typeface="Times New Roman" panose="02020603050405020304" pitchFamily="18" charset="0"/>
                                </a:rPr>
                                <m:t>𝑖𝑗</m:t>
                              </m:r>
                            </m:sub>
                          </m:sSub>
                        </m:sub>
                      </m:sSub>
                      <m:r>
                        <a:rPr lang="en-US" sz="2400" i="1">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ctrlPr>
                            <a:rPr lang="es-ES" sz="2400" i="1">
                              <a:latin typeface="Cambria Math" panose="020405030504060302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𝑘</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𝑀</m:t>
                          </m:r>
                        </m:sup>
                        <m:e>
                          <m:d>
                            <m:dPr>
                              <m:begChr m:val="["/>
                              <m:endChr m:val="]"/>
                              <m:ctrlPr>
                                <a:rPr lang="en-US" sz="2400" b="0" i="1" smtClean="0">
                                  <a:latin typeface="Cambria Math" panose="02040503050406030204" pitchFamily="18" charset="0"/>
                                  <a:cs typeface="Times New Roman" panose="02020603050405020304" pitchFamily="18" charset="0"/>
                                </a:rPr>
                              </m:ctrlPr>
                            </m:dPr>
                            <m:e>
                              <m:d>
                                <m:dPr>
                                  <m:ctrlPr>
                                    <a:rPr lang="es-ES" sz="2400" i="1" smtClean="0">
                                      <a:solidFill>
                                        <a:schemeClr val="accent6"/>
                                      </a:solidFill>
                                      <a:latin typeface="Cambria Math" panose="02040503050406030204" pitchFamily="18" charset="0"/>
                                    </a:rPr>
                                  </m:ctrlPr>
                                </m:dPr>
                                <m:e>
                                  <m:r>
                                    <a:rPr lang="en-US" sz="2400" i="1">
                                      <a:solidFill>
                                        <a:schemeClr val="accent6"/>
                                      </a:solidFill>
                                      <a:latin typeface="Cambria Math" panose="02040503050406030204" pitchFamily="18" charset="0"/>
                                    </a:rPr>
                                    <m:t>1−(</m:t>
                                  </m:r>
                                  <m:sSub>
                                    <m:sSubPr>
                                      <m:ctrlPr>
                                        <a:rPr lang="en-US" sz="2400" i="1">
                                          <a:solidFill>
                                            <a:schemeClr val="accent6"/>
                                          </a:solidFill>
                                          <a:latin typeface="Cambria Math" panose="02040503050406030204" pitchFamily="18" charset="0"/>
                                        </a:rPr>
                                      </m:ctrlPr>
                                    </m:sSubPr>
                                    <m:e>
                                      <m:r>
                                        <a:rPr lang="en-US" sz="2400" i="1">
                                          <a:solidFill>
                                            <a:schemeClr val="accent6"/>
                                          </a:solidFill>
                                          <a:latin typeface="Cambria Math" panose="02040503050406030204" pitchFamily="18" charset="0"/>
                                        </a:rPr>
                                        <m:t>𝑝</m:t>
                                      </m:r>
                                    </m:e>
                                    <m:sub>
                                      <m:r>
                                        <a:rPr lang="en-US" sz="2400" i="1">
                                          <a:solidFill>
                                            <a:schemeClr val="accent6"/>
                                          </a:solidFill>
                                          <a:latin typeface="Cambria Math" panose="02040503050406030204" pitchFamily="18" charset="0"/>
                                        </a:rPr>
                                        <m:t>𝑘</m:t>
                                      </m:r>
                                      <m:r>
                                        <a:rPr lang="en-US" sz="2400" i="1">
                                          <a:solidFill>
                                            <a:schemeClr val="accent6"/>
                                          </a:solidFill>
                                          <a:latin typeface="Cambria Math" panose="02040503050406030204" pitchFamily="18" charset="0"/>
                                        </a:rPr>
                                        <m:t>+</m:t>
                                      </m:r>
                                      <m:d>
                                        <m:dPr>
                                          <m:ctrlPr>
                                            <a:rPr lang="en-US" sz="2400" i="1">
                                              <a:solidFill>
                                                <a:schemeClr val="accent6"/>
                                              </a:solidFill>
                                              <a:latin typeface="Cambria Math" panose="02040503050406030204" pitchFamily="18" charset="0"/>
                                            </a:rPr>
                                          </m:ctrlPr>
                                        </m:dPr>
                                        <m:e>
                                          <m:r>
                                            <a:rPr lang="en-US" sz="2400" i="1">
                                              <a:solidFill>
                                                <a:schemeClr val="accent6"/>
                                              </a:solidFill>
                                              <a:latin typeface="Cambria Math" panose="02040503050406030204" pitchFamily="18" charset="0"/>
                                            </a:rPr>
                                            <m:t>𝑖𝑗</m:t>
                                          </m:r>
                                        </m:e>
                                      </m:d>
                                    </m:sub>
                                  </m:sSub>
                                  <m:r>
                                    <a:rPr lang="en-US" sz="2400" i="1">
                                      <a:solidFill>
                                        <a:schemeClr val="accent6"/>
                                      </a:solidFill>
                                      <a:latin typeface="Cambria Math" panose="02040503050406030204" pitchFamily="18" charset="0"/>
                                    </a:rPr>
                                    <m:t>−</m:t>
                                  </m:r>
                                  <m:sSub>
                                    <m:sSubPr>
                                      <m:ctrlPr>
                                        <a:rPr lang="en-US" sz="2400" i="1">
                                          <a:solidFill>
                                            <a:schemeClr val="accent6"/>
                                          </a:solidFill>
                                          <a:latin typeface="Cambria Math" panose="02040503050406030204" pitchFamily="18" charset="0"/>
                                        </a:rPr>
                                      </m:ctrlPr>
                                    </m:sSubPr>
                                    <m:e>
                                      <m:r>
                                        <a:rPr lang="en-US" sz="2400" i="1">
                                          <a:solidFill>
                                            <a:schemeClr val="accent6"/>
                                          </a:solidFill>
                                          <a:latin typeface="Cambria Math" panose="02040503050406030204" pitchFamily="18" charset="0"/>
                                        </a:rPr>
                                        <m:t>𝑝</m:t>
                                      </m:r>
                                    </m:e>
                                    <m:sub>
                                      <m:r>
                                        <a:rPr lang="en-US" sz="2400" i="1">
                                          <a:solidFill>
                                            <a:schemeClr val="accent6"/>
                                          </a:solidFill>
                                          <a:latin typeface="Cambria Math" panose="02040503050406030204" pitchFamily="18" charset="0"/>
                                        </a:rPr>
                                        <m:t>𝑘</m:t>
                                      </m:r>
                                      <m:r>
                                        <a:rPr lang="en-US" sz="2400" i="1">
                                          <a:solidFill>
                                            <a:schemeClr val="accent6"/>
                                          </a:solidFill>
                                          <a:latin typeface="Cambria Math" panose="02040503050406030204" pitchFamily="18" charset="0"/>
                                        </a:rPr>
                                        <m:t>−</m:t>
                                      </m:r>
                                      <m:d>
                                        <m:dPr>
                                          <m:ctrlPr>
                                            <a:rPr lang="en-US" sz="2400" i="1">
                                              <a:solidFill>
                                                <a:schemeClr val="accent6"/>
                                              </a:solidFill>
                                              <a:latin typeface="Cambria Math" panose="02040503050406030204" pitchFamily="18" charset="0"/>
                                            </a:rPr>
                                          </m:ctrlPr>
                                        </m:dPr>
                                        <m:e>
                                          <m:r>
                                            <a:rPr lang="en-US" sz="2400" i="1">
                                              <a:solidFill>
                                                <a:schemeClr val="accent6"/>
                                              </a:solidFill>
                                              <a:latin typeface="Cambria Math" panose="02040503050406030204" pitchFamily="18" charset="0"/>
                                            </a:rPr>
                                            <m:t>𝑖𝑗</m:t>
                                          </m:r>
                                        </m:e>
                                      </m:d>
                                    </m:sub>
                                  </m:sSub>
                                  <m:sSup>
                                    <m:sSupPr>
                                      <m:ctrlPr>
                                        <a:rPr lang="en-US" sz="2400" i="1" smtClean="0">
                                          <a:solidFill>
                                            <a:schemeClr val="accent6"/>
                                          </a:solidFill>
                                          <a:latin typeface="Cambria Math" panose="02040503050406030204" pitchFamily="18" charset="0"/>
                                        </a:rPr>
                                      </m:ctrlPr>
                                    </m:sSupPr>
                                    <m:e>
                                      <m:r>
                                        <a:rPr lang="en-US" sz="2400" b="0" i="1" smtClean="0">
                                          <a:solidFill>
                                            <a:schemeClr val="accent6"/>
                                          </a:solidFill>
                                          <a:latin typeface="Cambria Math" panose="02040503050406030204" pitchFamily="18" charset="0"/>
                                        </a:rPr>
                                        <m:t>)</m:t>
                                      </m:r>
                                    </m:e>
                                    <m:sup>
                                      <m:r>
                                        <a:rPr lang="en-US" sz="2400" b="0" i="1" smtClean="0">
                                          <a:solidFill>
                                            <a:schemeClr val="accent6"/>
                                          </a:solidFill>
                                          <a:latin typeface="Cambria Math" panose="02040503050406030204" pitchFamily="18" charset="0"/>
                                        </a:rPr>
                                        <m:t>2</m:t>
                                      </m:r>
                                    </m:sup>
                                  </m:sSup>
                                </m:e>
                              </m:d>
                              <m:r>
                                <a:rPr lang="en-US" sz="2400" i="1">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en-US" sz="2400" i="1" smtClean="0">
                                      <a:solidFill>
                                        <a:srgbClr val="7030A0"/>
                                      </a:solidFill>
                                      <a:latin typeface="Cambria Math" panose="02040503050406030204" pitchFamily="18" charset="0"/>
                                      <a:cs typeface="Times New Roman" panose="02020603050405020304" pitchFamily="18" charset="0"/>
                                    </a:rPr>
                                  </m:ctrlPr>
                                </m:sSubSupPr>
                                <m:e>
                                  <m:acc>
                                    <m:accPr>
                                      <m:chr m:val="̂"/>
                                      <m:ctrlPr>
                                        <a:rPr lang="en-US" sz="2400" i="1" smtClean="0">
                                          <a:solidFill>
                                            <a:srgbClr val="7030A0"/>
                                          </a:solidFill>
                                          <a:latin typeface="Cambria Math" panose="02040503050406030204" pitchFamily="18" charset="0"/>
                                          <a:cs typeface="Times New Roman" panose="02020603050405020304" pitchFamily="18" charset="0"/>
                                        </a:rPr>
                                      </m:ctrlPr>
                                    </m:accPr>
                                    <m:e>
                                      <m:r>
                                        <a:rPr lang="en-US" sz="2400" i="1">
                                          <a:solidFill>
                                            <a:srgbClr val="7030A0"/>
                                          </a:solidFill>
                                          <a:latin typeface="Cambria Math" panose="02040503050406030204" pitchFamily="18" charset="0"/>
                                          <a:cs typeface="Times New Roman" panose="02020603050405020304" pitchFamily="18" charset="0"/>
                                        </a:rPr>
                                        <m:t>𝑢</m:t>
                                      </m:r>
                                    </m:e>
                                  </m:acc>
                                </m:e>
                                <m:sub>
                                  <m:r>
                                    <a:rPr lang="en-US" sz="2400" i="1">
                                      <a:solidFill>
                                        <a:srgbClr val="7030A0"/>
                                      </a:solidFill>
                                      <a:latin typeface="Cambria Math" panose="02040503050406030204" pitchFamily="18" charset="0"/>
                                      <a:cs typeface="Times New Roman" panose="02020603050405020304" pitchFamily="18" charset="0"/>
                                    </a:rPr>
                                    <m:t>𝑘</m:t>
                                  </m:r>
                                </m:sub>
                                <m:sup>
                                  <m:r>
                                    <a:rPr lang="en-US" sz="2400" i="1">
                                      <a:solidFill>
                                        <a:srgbClr val="7030A0"/>
                                      </a:solidFill>
                                      <a:latin typeface="Cambria Math" panose="02040503050406030204" pitchFamily="18" charset="0"/>
                                      <a:cs typeface="Times New Roman" panose="02020603050405020304" pitchFamily="18" charset="0"/>
                                    </a:rPr>
                                    <m:t>2</m:t>
                                  </m:r>
                                </m:sup>
                              </m:sSubSup>
                            </m:e>
                          </m:d>
                        </m:e>
                      </m:nary>
                    </m:oMath>
                  </m:oMathPara>
                </a14:m>
                <a:endParaRPr lang="es-UY" sz="2400" dirty="0"/>
              </a:p>
            </p:txBody>
          </p:sp>
        </mc:Choice>
        <mc:Fallback xmlns="">
          <p:sp>
            <p:nvSpPr>
              <p:cNvPr id="3" name="Rectángulo 2"/>
              <p:cNvSpPr>
                <a:spLocks noRot="1" noChangeAspect="1" noMove="1" noResize="1" noEditPoints="1" noAdjustHandles="1" noChangeArrowheads="1" noChangeShapeType="1" noTextEdit="1"/>
              </p:cNvSpPr>
              <p:nvPr/>
            </p:nvSpPr>
            <p:spPr>
              <a:xfrm>
                <a:off x="1935305" y="2138482"/>
                <a:ext cx="5931687" cy="1138260"/>
              </a:xfrm>
              <a:prstGeom prst="rect">
                <a:avLst/>
              </a:prstGeom>
              <a:blipFill rotWithShape="0">
                <a:blip r:embed="rId3"/>
                <a:stretch>
                  <a:fillRect/>
                </a:stretch>
              </a:blipFill>
              <a:ln w="28575">
                <a:solidFill>
                  <a:schemeClr val="tx1"/>
                </a:solidFill>
              </a:ln>
            </p:spPr>
            <p:txBody>
              <a:bodyPr/>
              <a:lstStyle/>
              <a:p>
                <a:r>
                  <a:rPr lang="es-UY">
                    <a:noFill/>
                  </a:rPr>
                  <a:t> </a:t>
                </a:r>
              </a:p>
            </p:txBody>
          </p:sp>
        </mc:Fallback>
      </mc:AlternateContent>
      <p:sp>
        <p:nvSpPr>
          <p:cNvPr id="4" name="Abrir llave 3"/>
          <p:cNvSpPr/>
          <p:nvPr/>
        </p:nvSpPr>
        <p:spPr>
          <a:xfrm rot="16200000">
            <a:off x="5082621" y="1514078"/>
            <a:ext cx="344315" cy="3181012"/>
          </a:xfrm>
          <a:prstGeom prst="leftBrace">
            <a:avLst>
              <a:gd name="adj1" fmla="val 8333"/>
              <a:gd name="adj2" fmla="val 49438"/>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UY"/>
          </a:p>
        </p:txBody>
      </p:sp>
      <mc:AlternateContent xmlns:mc="http://schemas.openxmlformats.org/markup-compatibility/2006" xmlns:a14="http://schemas.microsoft.com/office/drawing/2010/main">
        <mc:Choice Requires="a14">
          <p:sp>
            <p:nvSpPr>
              <p:cNvPr id="5" name="CuadroTexto 4"/>
              <p:cNvSpPr txBox="1"/>
              <p:nvPr/>
            </p:nvSpPr>
            <p:spPr>
              <a:xfrm>
                <a:off x="4293540" y="3358760"/>
                <a:ext cx="2611352" cy="1731628"/>
              </a:xfrm>
              <a:prstGeom prst="rect">
                <a:avLst/>
              </a:prstGeom>
              <a:noFill/>
              <a:ln>
                <a:solidFill>
                  <a:schemeClr val="accent6"/>
                </a:solidFill>
              </a:ln>
            </p:spPr>
            <p:txBody>
              <a:bodyPr wrap="square" rtlCol="0">
                <a:spAutoFit/>
              </a:bodyPr>
              <a:lstStyle/>
              <a:p>
                <a:r>
                  <a:rPr lang="es-UY" sz="2000" dirty="0" smtClean="0">
                    <a:solidFill>
                      <a:schemeClr val="accent6"/>
                    </a:solidFill>
                  </a:rPr>
                  <a:t>Término que considera las diferencias entre los padres</a:t>
                </a:r>
              </a:p>
              <a:p>
                <a:pPr>
                  <a:lnSpc>
                    <a:spcPct val="110000"/>
                  </a:lnSpc>
                </a:pPr>
                <a14:m>
                  <m:oMath xmlns:m="http://schemas.openxmlformats.org/officeDocument/2006/math">
                    <m:sSub>
                      <m:sSubPr>
                        <m:ctrlPr>
                          <a:rPr lang="es-UY" sz="1100" i="1">
                            <a:solidFill>
                              <a:schemeClr val="accent6"/>
                            </a:solidFill>
                            <a:latin typeface="Cambria Math" panose="02040503050406030204" pitchFamily="18" charset="0"/>
                          </a:rPr>
                        </m:ctrlPr>
                      </m:sSubPr>
                      <m:e>
                        <m:r>
                          <a:rPr lang="es-UY" sz="1100" i="1">
                            <a:solidFill>
                              <a:schemeClr val="accent6"/>
                            </a:solidFill>
                            <a:latin typeface="Cambria Math" panose="02040503050406030204" pitchFamily="18" charset="0"/>
                          </a:rPr>
                          <m:t>𝑝</m:t>
                        </m:r>
                      </m:e>
                      <m:sub>
                        <m:r>
                          <a:rPr lang="es-UY" sz="1100" i="1">
                            <a:solidFill>
                              <a:schemeClr val="accent6"/>
                            </a:solidFill>
                            <a:latin typeface="Cambria Math" panose="02040503050406030204" pitchFamily="18" charset="0"/>
                          </a:rPr>
                          <m:t>𝑘</m:t>
                        </m:r>
                        <m:r>
                          <a:rPr lang="es-UY" sz="1100" i="1">
                            <a:solidFill>
                              <a:schemeClr val="accent6"/>
                            </a:solidFill>
                            <a:latin typeface="Cambria Math" panose="02040503050406030204" pitchFamily="18" charset="0"/>
                          </a:rPr>
                          <m:t>+(</m:t>
                        </m:r>
                        <m:r>
                          <a:rPr lang="es-UY" sz="1100" i="1">
                            <a:solidFill>
                              <a:schemeClr val="accent6"/>
                            </a:solidFill>
                            <a:latin typeface="Cambria Math" panose="02040503050406030204" pitchFamily="18" charset="0"/>
                          </a:rPr>
                          <m:t>𝑖𝑗</m:t>
                        </m:r>
                        <m:r>
                          <a:rPr lang="es-UY" sz="1100" i="1">
                            <a:solidFill>
                              <a:schemeClr val="accent6"/>
                            </a:solidFill>
                            <a:latin typeface="Cambria Math" panose="02040503050406030204" pitchFamily="18" charset="0"/>
                          </a:rPr>
                          <m:t>)</m:t>
                        </m:r>
                      </m:sub>
                    </m:sSub>
                    <m:r>
                      <a:rPr lang="es-UY" sz="1100">
                        <a:solidFill>
                          <a:schemeClr val="accent6"/>
                        </a:solidFill>
                        <a:latin typeface="Cambria Math" panose="02040503050406030204" pitchFamily="18" charset="0"/>
                      </a:rPr>
                      <m:t>:</m:t>
                    </m:r>
                  </m:oMath>
                </a14:m>
                <a:r>
                  <a:rPr lang="es-UY" sz="1100" dirty="0">
                    <a:solidFill>
                      <a:schemeClr val="accent6"/>
                    </a:solidFill>
                    <a:latin typeface="Verdana" panose="020B0604030504040204" pitchFamily="34" charset="0"/>
                    <a:ea typeface="Verdana" panose="020B0604030504040204" pitchFamily="34" charset="0"/>
                    <a:cs typeface="Verdana" panose="020B0604030504040204" pitchFamily="34" charset="0"/>
                  </a:rPr>
                  <a:t> </a:t>
                </a:r>
                <a:r>
                  <a:rPr lang="es-UY" sz="1100" dirty="0" smtClean="0">
                    <a:solidFill>
                      <a:schemeClr val="accent6"/>
                    </a:solidFill>
                    <a:latin typeface="Verdana" panose="020B0604030504040204" pitchFamily="34" charset="0"/>
                    <a:ea typeface="Verdana" panose="020B0604030504040204" pitchFamily="34" charset="0"/>
                    <a:cs typeface="Verdana" panose="020B0604030504040204" pitchFamily="34" charset="0"/>
                  </a:rPr>
                  <a:t>frecuencia del </a:t>
                </a:r>
                <a:r>
                  <a:rPr lang="es-UY" sz="1100" dirty="0" err="1" smtClean="0">
                    <a:solidFill>
                      <a:schemeClr val="accent6"/>
                    </a:solidFill>
                    <a:latin typeface="Verdana" panose="020B0604030504040204" pitchFamily="34" charset="0"/>
                    <a:ea typeface="Verdana" panose="020B0604030504040204" pitchFamily="34" charset="0"/>
                    <a:cs typeface="Verdana" panose="020B0604030504040204" pitchFamily="34" charset="0"/>
                  </a:rPr>
                  <a:t>bialelo</a:t>
                </a:r>
                <a:r>
                  <a:rPr lang="es-UY" sz="1100" dirty="0" smtClean="0">
                    <a:solidFill>
                      <a:schemeClr val="accent6"/>
                    </a:solidFill>
                    <a:latin typeface="Verdana" panose="020B0604030504040204" pitchFamily="34" charset="0"/>
                    <a:ea typeface="Verdana" panose="020B0604030504040204" pitchFamily="34" charset="0"/>
                    <a:cs typeface="Verdana" panose="020B0604030504040204" pitchFamily="34" charset="0"/>
                  </a:rPr>
                  <a:t> +1 </a:t>
                </a:r>
                <a:endParaRPr lang="es-UY" sz="1100" dirty="0">
                  <a:solidFill>
                    <a:schemeClr val="accent6"/>
                  </a:solidFill>
                  <a:latin typeface="Verdana" panose="020B0604030504040204" pitchFamily="34" charset="0"/>
                  <a:ea typeface="Verdana" panose="020B0604030504040204" pitchFamily="34" charset="0"/>
                  <a:cs typeface="Verdana" panose="020B0604030504040204" pitchFamily="34" charset="0"/>
                </a:endParaRPr>
              </a:p>
              <a:p>
                <a:pPr>
                  <a:lnSpc>
                    <a:spcPct val="110000"/>
                  </a:lnSpc>
                </a:pPr>
                <a14:m>
                  <m:oMath xmlns:m="http://schemas.openxmlformats.org/officeDocument/2006/math">
                    <m:sSub>
                      <m:sSubPr>
                        <m:ctrlPr>
                          <a:rPr lang="es-UY" sz="1100" i="1">
                            <a:solidFill>
                              <a:schemeClr val="accent6"/>
                            </a:solidFill>
                            <a:latin typeface="Cambria Math" panose="02040503050406030204" pitchFamily="18" charset="0"/>
                          </a:rPr>
                        </m:ctrlPr>
                      </m:sSubPr>
                      <m:e>
                        <m:r>
                          <a:rPr lang="es-UY" sz="1100" i="1">
                            <a:solidFill>
                              <a:schemeClr val="accent6"/>
                            </a:solidFill>
                            <a:latin typeface="Cambria Math" panose="02040503050406030204" pitchFamily="18" charset="0"/>
                          </a:rPr>
                          <m:t>𝑝</m:t>
                        </m:r>
                      </m:e>
                      <m:sub>
                        <m:r>
                          <a:rPr lang="es-UY" sz="1100" i="1">
                            <a:solidFill>
                              <a:schemeClr val="accent6"/>
                            </a:solidFill>
                            <a:latin typeface="Cambria Math" panose="02040503050406030204" pitchFamily="18" charset="0"/>
                          </a:rPr>
                          <m:t>𝑘</m:t>
                        </m:r>
                        <m:r>
                          <a:rPr lang="es-UY" sz="1100" i="1">
                            <a:solidFill>
                              <a:schemeClr val="accent6"/>
                            </a:solidFill>
                            <a:latin typeface="Cambria Math" panose="02040503050406030204" pitchFamily="18" charset="0"/>
                          </a:rPr>
                          <m:t>−(</m:t>
                        </m:r>
                        <m:r>
                          <a:rPr lang="es-UY" sz="1100" i="1">
                            <a:solidFill>
                              <a:schemeClr val="accent6"/>
                            </a:solidFill>
                            <a:latin typeface="Cambria Math" panose="02040503050406030204" pitchFamily="18" charset="0"/>
                          </a:rPr>
                          <m:t>𝑖𝑗</m:t>
                        </m:r>
                        <m:r>
                          <a:rPr lang="es-UY" sz="1100" i="1">
                            <a:solidFill>
                              <a:schemeClr val="accent6"/>
                            </a:solidFill>
                            <a:latin typeface="Cambria Math" panose="02040503050406030204" pitchFamily="18" charset="0"/>
                          </a:rPr>
                          <m:t>)</m:t>
                        </m:r>
                      </m:sub>
                    </m:sSub>
                    <m:r>
                      <a:rPr lang="es-UY" sz="1100">
                        <a:solidFill>
                          <a:schemeClr val="accent6"/>
                        </a:solidFill>
                        <a:latin typeface="Cambria Math" panose="02040503050406030204" pitchFamily="18" charset="0"/>
                      </a:rPr>
                      <m:t>:</m:t>
                    </m:r>
                  </m:oMath>
                </a14:m>
                <a:r>
                  <a:rPr lang="es-UY" sz="1100" dirty="0">
                    <a:solidFill>
                      <a:schemeClr val="accent6"/>
                    </a:solidFill>
                    <a:latin typeface="Verdana" panose="020B0604030504040204" pitchFamily="34" charset="0"/>
                    <a:ea typeface="Verdana" panose="020B0604030504040204" pitchFamily="34" charset="0"/>
                    <a:cs typeface="Verdana" panose="020B0604030504040204" pitchFamily="34" charset="0"/>
                  </a:rPr>
                  <a:t> </a:t>
                </a:r>
                <a:r>
                  <a:rPr lang="es-UY" sz="1100" dirty="0" smtClean="0">
                    <a:solidFill>
                      <a:schemeClr val="accent6"/>
                    </a:solidFill>
                    <a:latin typeface="Verdana" panose="020B0604030504040204" pitchFamily="34" charset="0"/>
                    <a:ea typeface="Verdana" panose="020B0604030504040204" pitchFamily="34" charset="0"/>
                    <a:cs typeface="Verdana" panose="020B0604030504040204" pitchFamily="34" charset="0"/>
                  </a:rPr>
                  <a:t>frecuencia </a:t>
                </a:r>
                <a:r>
                  <a:rPr lang="es-UY" sz="1100" dirty="0">
                    <a:solidFill>
                      <a:schemeClr val="accent6"/>
                    </a:solidFill>
                    <a:latin typeface="Verdana" panose="020B0604030504040204" pitchFamily="34" charset="0"/>
                    <a:ea typeface="Verdana" panose="020B0604030504040204" pitchFamily="34" charset="0"/>
                    <a:cs typeface="Verdana" panose="020B0604030504040204" pitchFamily="34" charset="0"/>
                  </a:rPr>
                  <a:t>del </a:t>
                </a:r>
                <a:r>
                  <a:rPr lang="es-UY" sz="1100" dirty="0" err="1" smtClean="0">
                    <a:solidFill>
                      <a:schemeClr val="accent6"/>
                    </a:solidFill>
                    <a:latin typeface="Verdana" panose="020B0604030504040204" pitchFamily="34" charset="0"/>
                    <a:ea typeface="Verdana" panose="020B0604030504040204" pitchFamily="34" charset="0"/>
                    <a:cs typeface="Verdana" panose="020B0604030504040204" pitchFamily="34" charset="0"/>
                  </a:rPr>
                  <a:t>bialelo</a:t>
                </a:r>
                <a:r>
                  <a:rPr lang="es-UY" sz="1100" dirty="0" smtClean="0">
                    <a:solidFill>
                      <a:schemeClr val="accent6"/>
                    </a:solidFill>
                    <a:latin typeface="Verdana" panose="020B0604030504040204" pitchFamily="34" charset="0"/>
                    <a:ea typeface="Verdana" panose="020B0604030504040204" pitchFamily="34" charset="0"/>
                    <a:cs typeface="Verdana" panose="020B0604030504040204" pitchFamily="34" charset="0"/>
                  </a:rPr>
                  <a:t> -1</a:t>
                </a:r>
                <a:endParaRPr lang="es-UY" sz="1100" dirty="0">
                  <a:solidFill>
                    <a:schemeClr val="accent6"/>
                  </a:solidFill>
                </a:endParaRPr>
              </a:p>
            </p:txBody>
          </p:sp>
        </mc:Choice>
        <mc:Fallback xmlns="">
          <p:sp>
            <p:nvSpPr>
              <p:cNvPr id="5" name="CuadroTexto 4"/>
              <p:cNvSpPr txBox="1">
                <a:spLocks noRot="1" noChangeAspect="1" noMove="1" noResize="1" noEditPoints="1" noAdjustHandles="1" noChangeArrowheads="1" noChangeShapeType="1" noTextEdit="1"/>
              </p:cNvSpPr>
              <p:nvPr/>
            </p:nvSpPr>
            <p:spPr>
              <a:xfrm>
                <a:off x="4293540" y="3358760"/>
                <a:ext cx="2611352" cy="1731628"/>
              </a:xfrm>
              <a:prstGeom prst="rect">
                <a:avLst/>
              </a:prstGeom>
              <a:blipFill rotWithShape="0">
                <a:blip r:embed="rId4"/>
                <a:stretch>
                  <a:fillRect l="-2088" t="-1748"/>
                </a:stretch>
              </a:blipFill>
              <a:ln>
                <a:solidFill>
                  <a:schemeClr val="accent6"/>
                </a:solidFill>
              </a:ln>
            </p:spPr>
            <p:txBody>
              <a:bodyPr/>
              <a:lstStyle/>
              <a:p>
                <a:r>
                  <a:rPr lang="es-UY">
                    <a:noFill/>
                  </a:rPr>
                  <a:t> </a:t>
                </a:r>
              </a:p>
            </p:txBody>
          </p:sp>
        </mc:Fallback>
      </mc:AlternateContent>
      <p:sp>
        <p:nvSpPr>
          <p:cNvPr id="6" name="Flecha abajo 5"/>
          <p:cNvSpPr/>
          <p:nvPr/>
        </p:nvSpPr>
        <p:spPr>
          <a:xfrm>
            <a:off x="7211712" y="2954262"/>
            <a:ext cx="180753" cy="798387"/>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7" name="CuadroTexto 6"/>
          <p:cNvSpPr txBox="1"/>
          <p:nvPr/>
        </p:nvSpPr>
        <p:spPr>
          <a:xfrm>
            <a:off x="7121334" y="3752649"/>
            <a:ext cx="1881963" cy="646331"/>
          </a:xfrm>
          <a:prstGeom prst="rect">
            <a:avLst/>
          </a:prstGeom>
          <a:noFill/>
          <a:ln>
            <a:solidFill>
              <a:srgbClr val="7030A0"/>
            </a:solidFill>
          </a:ln>
        </p:spPr>
        <p:txBody>
          <a:bodyPr wrap="square" rtlCol="0">
            <a:spAutoFit/>
          </a:bodyPr>
          <a:lstStyle/>
          <a:p>
            <a:r>
              <a:rPr lang="es-UY" dirty="0" smtClean="0">
                <a:solidFill>
                  <a:srgbClr val="7030A0"/>
                </a:solidFill>
              </a:rPr>
              <a:t>Efecto de los marcadores</a:t>
            </a:r>
            <a:endParaRPr lang="es-UY" dirty="0">
              <a:solidFill>
                <a:srgbClr val="7030A0"/>
              </a:solidFill>
            </a:endParaRPr>
          </a:p>
        </p:txBody>
      </p:sp>
      <p:sp>
        <p:nvSpPr>
          <p:cNvPr id="9" name="Rectángulo 8"/>
          <p:cNvSpPr/>
          <p:nvPr/>
        </p:nvSpPr>
        <p:spPr>
          <a:xfrm>
            <a:off x="1153968" y="6048246"/>
            <a:ext cx="7494359" cy="400110"/>
          </a:xfrm>
          <a:prstGeom prst="rect">
            <a:avLst/>
          </a:prstGeom>
          <a:ln>
            <a:noFill/>
          </a:ln>
        </p:spPr>
        <p:txBody>
          <a:bodyPr wrap="none">
            <a:spAutoFit/>
          </a:bodyPr>
          <a:lstStyle/>
          <a:p>
            <a:pPr>
              <a:lnSpc>
                <a:spcPct val="100000"/>
              </a:lnSpc>
            </a:pPr>
            <a:r>
              <a:rPr lang="es-UY" sz="2000" i="1" dirty="0" smtClean="0">
                <a:latin typeface="+mj-lt"/>
                <a:ea typeface="Verdana" panose="020B0604030504040204" pitchFamily="34" charset="0"/>
                <a:cs typeface="Verdana" panose="020B0604030504040204" pitchFamily="34" charset="0"/>
              </a:rPr>
              <a:t>No se requiere de marcadores con posición en el genoma</a:t>
            </a:r>
            <a:endParaRPr lang="es-UY" sz="2000" i="1" dirty="0">
              <a:latin typeface="+mj-lt"/>
              <a:ea typeface="Verdana" panose="020B0604030504040204" pitchFamily="34" charset="0"/>
              <a:cs typeface="Verdana" panose="020B0604030504040204" pitchFamily="34" charset="0"/>
            </a:endParaRPr>
          </a:p>
        </p:txBody>
      </p:sp>
      <p:sp>
        <p:nvSpPr>
          <p:cNvPr id="10" name="Rectángulo 9"/>
          <p:cNvSpPr/>
          <p:nvPr/>
        </p:nvSpPr>
        <p:spPr>
          <a:xfrm>
            <a:off x="1200052" y="5223961"/>
            <a:ext cx="6991283" cy="707886"/>
          </a:xfrm>
          <a:prstGeom prst="rect">
            <a:avLst/>
          </a:prstGeom>
          <a:noFill/>
        </p:spPr>
        <p:txBody>
          <a:bodyPr wrap="square">
            <a:spAutoFit/>
          </a:bodyPr>
          <a:lstStyle/>
          <a:p>
            <a:pPr>
              <a:lnSpc>
                <a:spcPct val="100000"/>
              </a:lnSpc>
            </a:pPr>
            <a:r>
              <a:rPr lang="es-UY" sz="2000" dirty="0" smtClean="0">
                <a:latin typeface="+mj-lt"/>
                <a:ea typeface="Verdana" panose="020B0604030504040204" pitchFamily="34" charset="0"/>
                <a:cs typeface="Verdana" panose="020B0604030504040204" pitchFamily="34" charset="0"/>
              </a:rPr>
              <a:t>1000 valores genéticos de la progenie se simularon asumiendo ~ N(MP, V</a:t>
            </a:r>
            <a:r>
              <a:rPr lang="es-UY" sz="2000" baseline="-25000" dirty="0" smtClean="0">
                <a:latin typeface="+mj-lt"/>
                <a:ea typeface="Verdana" panose="020B0604030504040204" pitchFamily="34" charset="0"/>
                <a:cs typeface="Verdana" panose="020B0604030504040204" pitchFamily="34" charset="0"/>
              </a:rPr>
              <a:t>LE</a:t>
            </a:r>
            <a:r>
              <a:rPr lang="es-UY" sz="2000" dirty="0" smtClean="0">
                <a:latin typeface="+mj-lt"/>
                <a:ea typeface="Verdana" panose="020B0604030504040204" pitchFamily="34" charset="0"/>
                <a:cs typeface="Verdana" panose="020B0604030504040204" pitchFamily="34" charset="0"/>
              </a:rPr>
              <a:t>)</a:t>
            </a:r>
            <a:endParaRPr lang="es-UY" sz="2000" dirty="0">
              <a:latin typeface="+mj-lt"/>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11" name="Rectángulo 10"/>
              <p:cNvSpPr/>
              <p:nvPr/>
            </p:nvSpPr>
            <p:spPr>
              <a:xfrm>
                <a:off x="1861911" y="3937094"/>
                <a:ext cx="1802361" cy="566309"/>
              </a:xfrm>
              <a:prstGeom prst="rect">
                <a:avLst/>
              </a:prstGeom>
              <a:ln>
                <a:solidFill>
                  <a:schemeClr val="accent1"/>
                </a:solidFill>
              </a:ln>
            </p:spPr>
            <p:txBody>
              <a:bodyPr wrap="square">
                <a:spAutoFit/>
              </a:bodyPr>
              <a:lstStyle/>
              <a:p>
                <a:pPr>
                  <a:lnSpc>
                    <a:spcPct val="110000"/>
                  </a:lnSpc>
                </a:pPr>
                <a:r>
                  <a:rPr lang="en-US" sz="1400" i="1" dirty="0" smtClean="0">
                    <a:latin typeface="Verdana" panose="020B0604030504040204" pitchFamily="34" charset="0"/>
                    <a:ea typeface="Verdana" panose="020B0604030504040204" pitchFamily="34" charset="0"/>
                    <a:cs typeface="Verdana" panose="020B0604030504040204" pitchFamily="34" charset="0"/>
                  </a:rPr>
                  <a:t>i</a:t>
                </a:r>
                <a:r>
                  <a:rPr lang="en-US" sz="1400" dirty="0">
                    <a:latin typeface="Verdana" panose="020B0604030504040204" pitchFamily="34" charset="0"/>
                    <a:ea typeface="Verdana" panose="020B0604030504040204" pitchFamily="34" charset="0"/>
                    <a:cs typeface="Verdana" panose="020B0604030504040204" pitchFamily="34" charset="0"/>
                  </a:rPr>
                  <a:t>: </a:t>
                </a:r>
                <a:r>
                  <a:rPr lang="en-US" sz="1400" dirty="0" err="1" smtClean="0">
                    <a:latin typeface="Verdana" panose="020B0604030504040204" pitchFamily="34" charset="0"/>
                    <a:ea typeface="Verdana" panose="020B0604030504040204" pitchFamily="34" charset="0"/>
                    <a:cs typeface="Verdana" panose="020B0604030504040204" pitchFamily="34" charset="0"/>
                  </a:rPr>
                  <a:t>i-ésimo</a:t>
                </a:r>
                <a:r>
                  <a:rPr lang="en-US" sz="1400" dirty="0" smtClean="0">
                    <a:latin typeface="Verdana" panose="020B0604030504040204" pitchFamily="34" charset="0"/>
                    <a:ea typeface="Verdana" panose="020B0604030504040204" pitchFamily="34" charset="0"/>
                    <a:cs typeface="Verdana" panose="020B0604030504040204" pitchFamily="34" charset="0"/>
                  </a:rPr>
                  <a:t> padre 1</a:t>
                </a:r>
                <a:endParaRPr lang="en-US" sz="1400" dirty="0">
                  <a:latin typeface="Verdana" panose="020B0604030504040204" pitchFamily="34" charset="0"/>
                  <a:ea typeface="Verdana" panose="020B0604030504040204" pitchFamily="34" charset="0"/>
                  <a:cs typeface="Verdana" panose="020B0604030504040204" pitchFamily="34" charset="0"/>
                </a:endParaRPr>
              </a:p>
              <a:p>
                <a:pPr>
                  <a:lnSpc>
                    <a:spcPct val="110000"/>
                  </a:lnSpc>
                </a:pPr>
                <a14:m>
                  <m:oMath xmlns:m="http://schemas.openxmlformats.org/officeDocument/2006/math">
                    <m:r>
                      <a:rPr lang="en-US" sz="1400" i="1">
                        <a:latin typeface="Cambria Math" panose="02040503050406030204" pitchFamily="18" charset="0"/>
                      </a:rPr>
                      <m:t>𝑗</m:t>
                    </m:r>
                    <m:r>
                      <a:rPr lang="es-ES" sz="1400" i="1">
                        <a:latin typeface="Cambria Math" panose="02040503050406030204" pitchFamily="18" charset="0"/>
                      </a:rPr>
                      <m:t>:</m:t>
                    </m:r>
                  </m:oMath>
                </a14:m>
                <a:r>
                  <a:rPr lang="en-US" sz="1400" dirty="0">
                    <a:latin typeface="Verdana" panose="020B0604030504040204" pitchFamily="34" charset="0"/>
                    <a:ea typeface="Verdana" panose="020B0604030504040204" pitchFamily="34" charset="0"/>
                    <a:cs typeface="Verdana" panose="020B0604030504040204" pitchFamily="34" charset="0"/>
                  </a:rPr>
                  <a:t> </a:t>
                </a:r>
                <a:r>
                  <a:rPr lang="en-US" sz="1400" dirty="0" smtClean="0">
                    <a:latin typeface="Verdana" panose="020B0604030504040204" pitchFamily="34" charset="0"/>
                    <a:ea typeface="Verdana" panose="020B0604030504040204" pitchFamily="34" charset="0"/>
                    <a:cs typeface="Verdana" panose="020B0604030504040204" pitchFamily="34" charset="0"/>
                  </a:rPr>
                  <a:t>j-</a:t>
                </a:r>
                <a:r>
                  <a:rPr lang="en-US" sz="1400" dirty="0" err="1" smtClean="0">
                    <a:latin typeface="Verdana" panose="020B0604030504040204" pitchFamily="34" charset="0"/>
                    <a:ea typeface="Verdana" panose="020B0604030504040204" pitchFamily="34" charset="0"/>
                    <a:cs typeface="Verdana" panose="020B0604030504040204" pitchFamily="34" charset="0"/>
                  </a:rPr>
                  <a:t>ésimo</a:t>
                </a:r>
                <a:r>
                  <a:rPr lang="en-US" sz="1400" dirty="0" smtClean="0">
                    <a:latin typeface="Verdana" panose="020B0604030504040204" pitchFamily="34" charset="0"/>
                    <a:ea typeface="Verdana" panose="020B0604030504040204" pitchFamily="34" charset="0"/>
                    <a:cs typeface="Verdana" panose="020B0604030504040204" pitchFamily="34" charset="0"/>
                  </a:rPr>
                  <a:t> padre 2</a:t>
                </a:r>
                <a:endParaRPr lang="en-US" sz="1400"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11" name="Rectángulo 10"/>
              <p:cNvSpPr>
                <a:spLocks noRot="1" noChangeAspect="1" noMove="1" noResize="1" noEditPoints="1" noAdjustHandles="1" noChangeArrowheads="1" noChangeShapeType="1" noTextEdit="1"/>
              </p:cNvSpPr>
              <p:nvPr/>
            </p:nvSpPr>
            <p:spPr>
              <a:xfrm>
                <a:off x="1861911" y="3937094"/>
                <a:ext cx="1802361" cy="566309"/>
              </a:xfrm>
              <a:prstGeom prst="rect">
                <a:avLst/>
              </a:prstGeom>
              <a:blipFill rotWithShape="0">
                <a:blip r:embed="rId5"/>
                <a:stretch>
                  <a:fillRect l="-671" t="-1053" b="-4211"/>
                </a:stretch>
              </a:blipFill>
              <a:ln>
                <a:solidFill>
                  <a:schemeClr val="accent1"/>
                </a:solidFill>
              </a:ln>
            </p:spPr>
            <p:txBody>
              <a:bodyPr/>
              <a:lstStyle/>
              <a:p>
                <a:r>
                  <a:rPr lang="es-UY">
                    <a:noFill/>
                  </a:rPr>
                  <a:t> </a:t>
                </a:r>
              </a:p>
            </p:txBody>
          </p:sp>
        </mc:Fallback>
      </mc:AlternateContent>
      <p:cxnSp>
        <p:nvCxnSpPr>
          <p:cNvPr id="12" name="Conector recto de flecha 11"/>
          <p:cNvCxnSpPr/>
          <p:nvPr/>
        </p:nvCxnSpPr>
        <p:spPr>
          <a:xfrm>
            <a:off x="2575916" y="3022981"/>
            <a:ext cx="0" cy="909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ángulo 12"/>
              <p:cNvSpPr/>
              <p:nvPr/>
            </p:nvSpPr>
            <p:spPr>
              <a:xfrm>
                <a:off x="2580713" y="3574119"/>
                <a:ext cx="1604606" cy="329321"/>
              </a:xfrm>
              <a:prstGeom prst="rect">
                <a:avLst/>
              </a:prstGeom>
              <a:ln>
                <a:solidFill>
                  <a:schemeClr val="accent1"/>
                </a:solidFill>
              </a:ln>
            </p:spPr>
            <p:txBody>
              <a:bodyPr wrap="none">
                <a:spAutoFit/>
              </a:bodyPr>
              <a:lstStyle/>
              <a:p>
                <a:pPr>
                  <a:lnSpc>
                    <a:spcPct val="110000"/>
                  </a:lnSpc>
                </a:pPr>
                <a14:m>
                  <m:oMath xmlns:m="http://schemas.openxmlformats.org/officeDocument/2006/math">
                    <m:r>
                      <a:rPr lang="en-US" sz="1400" i="1">
                        <a:latin typeface="Cambria Math" panose="02040503050406030204" pitchFamily="18" charset="0"/>
                      </a:rPr>
                      <m:t>𝑘</m:t>
                    </m:r>
                    <m:r>
                      <a:rPr lang="es-ES" sz="1400" i="1">
                        <a:latin typeface="Cambria Math" panose="02040503050406030204" pitchFamily="18" charset="0"/>
                      </a:rPr>
                      <m:t>:</m:t>
                    </m:r>
                  </m:oMath>
                </a14:m>
                <a:r>
                  <a:rPr lang="en-US" sz="1400" dirty="0">
                    <a:latin typeface="Verdana" panose="020B0604030504040204" pitchFamily="34" charset="0"/>
                    <a:ea typeface="Verdana" panose="020B0604030504040204" pitchFamily="34" charset="0"/>
                    <a:cs typeface="Verdana" panose="020B0604030504040204" pitchFamily="34" charset="0"/>
                  </a:rPr>
                  <a:t> </a:t>
                </a:r>
                <a:r>
                  <a:rPr lang="en-US" sz="1400" dirty="0" smtClean="0">
                    <a:latin typeface="Verdana" panose="020B0604030504040204" pitchFamily="34" charset="0"/>
                    <a:ea typeface="Verdana" panose="020B0604030504040204" pitchFamily="34" charset="0"/>
                    <a:cs typeface="Verdana" panose="020B0604030504040204" pitchFamily="34" charset="0"/>
                  </a:rPr>
                  <a:t>k-ésimo </a:t>
                </a:r>
                <a:r>
                  <a:rPr lang="en-US" sz="1400" dirty="0">
                    <a:latin typeface="Verdana" panose="020B0604030504040204" pitchFamily="34" charset="0"/>
                    <a:ea typeface="Verdana" panose="020B0604030504040204" pitchFamily="34" charset="0"/>
                    <a:cs typeface="Verdana" panose="020B0604030504040204" pitchFamily="34" charset="0"/>
                  </a:rPr>
                  <a:t>SNP </a:t>
                </a:r>
                <a:endParaRPr lang="es-ES" sz="1400" i="1" dirty="0">
                  <a:latin typeface="Verdana" panose="020B0604030504040204" pitchFamily="34" charset="0"/>
                  <a:ea typeface="Verdana" panose="020B0604030504040204" pitchFamily="34" charset="0"/>
                  <a:cs typeface="Verdana" panose="020B0604030504040204" pitchFamily="34" charset="0"/>
                </a:endParaRPr>
              </a:p>
            </p:txBody>
          </p:sp>
        </mc:Choice>
        <mc:Fallback xmlns="">
          <p:sp>
            <p:nvSpPr>
              <p:cNvPr id="13" name="Rectángulo 12"/>
              <p:cNvSpPr>
                <a:spLocks noRot="1" noChangeAspect="1" noMove="1" noResize="1" noEditPoints="1" noAdjustHandles="1" noChangeArrowheads="1" noChangeShapeType="1" noTextEdit="1"/>
              </p:cNvSpPr>
              <p:nvPr/>
            </p:nvSpPr>
            <p:spPr>
              <a:xfrm>
                <a:off x="2580713" y="3574119"/>
                <a:ext cx="1604606" cy="329321"/>
              </a:xfrm>
              <a:prstGeom prst="rect">
                <a:avLst/>
              </a:prstGeom>
              <a:blipFill rotWithShape="0">
                <a:blip r:embed="rId6"/>
                <a:stretch>
                  <a:fillRect b="-10714"/>
                </a:stretch>
              </a:blipFill>
              <a:ln>
                <a:solidFill>
                  <a:schemeClr val="accent1"/>
                </a:solidFill>
              </a:ln>
            </p:spPr>
            <p:txBody>
              <a:bodyPr/>
              <a:lstStyle/>
              <a:p>
                <a:r>
                  <a:rPr lang="es-UY">
                    <a:noFill/>
                  </a:rPr>
                  <a:t> </a:t>
                </a:r>
              </a:p>
            </p:txBody>
          </p:sp>
        </mc:Fallback>
      </mc:AlternateContent>
      <p:cxnSp>
        <p:nvCxnSpPr>
          <p:cNvPr id="14" name="Conector recto de flecha 13"/>
          <p:cNvCxnSpPr/>
          <p:nvPr/>
        </p:nvCxnSpPr>
        <p:spPr>
          <a:xfrm>
            <a:off x="3160707" y="3254936"/>
            <a:ext cx="0" cy="331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457200" y="661154"/>
            <a:ext cx="7141386" cy="830997"/>
          </a:xfrm>
          <a:prstGeom prst="rect">
            <a:avLst/>
          </a:prstGeom>
          <a:noFill/>
        </p:spPr>
        <p:txBody>
          <a:bodyPr wrap="square" rtlCol="0">
            <a:spAutoFit/>
          </a:bodyPr>
          <a:lstStyle/>
          <a:p>
            <a:r>
              <a:rPr lang="es-UY" sz="2400" dirty="0" smtClean="0"/>
              <a:t>Predicción de la varianza asumiendo equilibrio de ligamiento</a:t>
            </a:r>
            <a:endParaRPr lang="es-UY" sz="2400" dirty="0"/>
          </a:p>
        </p:txBody>
      </p:sp>
      <p:sp>
        <p:nvSpPr>
          <p:cNvPr id="16" name="Marcador de número de diapositiva 15"/>
          <p:cNvSpPr>
            <a:spLocks noGrp="1"/>
          </p:cNvSpPr>
          <p:nvPr>
            <p:ph type="sldNum" sz="quarter" idx="12"/>
          </p:nvPr>
        </p:nvSpPr>
        <p:spPr/>
        <p:txBody>
          <a:bodyPr/>
          <a:lstStyle/>
          <a:p>
            <a:fld id="{BC041FF0-65EB-4AA1-B1BE-6C4039CE7383}" type="slidenum">
              <a:rPr lang="es-UY" smtClean="0"/>
              <a:pPr/>
              <a:t>28</a:t>
            </a:fld>
            <a:endParaRPr lang="es-UY" dirty="0"/>
          </a:p>
        </p:txBody>
      </p:sp>
      <p:sp>
        <p:nvSpPr>
          <p:cNvPr id="27" name="Rectángulo 26"/>
          <p:cNvSpPr/>
          <p:nvPr/>
        </p:nvSpPr>
        <p:spPr>
          <a:xfrm>
            <a:off x="48449" y="5724"/>
            <a:ext cx="3334567" cy="400110"/>
          </a:xfrm>
          <a:prstGeom prst="rect">
            <a:avLst/>
          </a:prstGeom>
        </p:spPr>
        <p:txBody>
          <a:bodyPr wrap="none">
            <a:spAutoFit/>
          </a:bodyPr>
          <a:lstStyle/>
          <a:p>
            <a:r>
              <a:rPr lang="en-US" sz="2000" dirty="0" err="1" smtClean="0">
                <a:latin typeface="+mj-lt"/>
                <a:ea typeface="Verdana" panose="020B0604030504040204" pitchFamily="34" charset="0"/>
                <a:cs typeface="Verdana" panose="020B0604030504040204" pitchFamily="34" charset="0"/>
              </a:rPr>
              <a:t>Predicción</a:t>
            </a:r>
            <a:r>
              <a:rPr lang="en-US" sz="2000" dirty="0" smtClean="0">
                <a:latin typeface="+mj-lt"/>
                <a:ea typeface="Verdana" panose="020B0604030504040204" pitchFamily="34" charset="0"/>
                <a:cs typeface="Verdana" panose="020B0604030504040204" pitchFamily="34" charset="0"/>
              </a:rPr>
              <a:t> de </a:t>
            </a:r>
            <a:r>
              <a:rPr lang="en-US" sz="2000" dirty="0" err="1" smtClean="0">
                <a:latin typeface="+mj-lt"/>
                <a:ea typeface="Verdana" panose="020B0604030504040204" pitchFamily="34" charset="0"/>
                <a:cs typeface="Verdana" panose="020B0604030504040204" pitchFamily="34" charset="0"/>
              </a:rPr>
              <a:t>cruzamientos</a:t>
            </a:r>
            <a:endParaRPr lang="es-UY" sz="2000" dirty="0"/>
          </a:p>
        </p:txBody>
      </p:sp>
    </p:spTree>
    <p:extLst>
      <p:ext uri="{BB962C8B-B14F-4D97-AF65-F5344CB8AC3E}">
        <p14:creationId xmlns:p14="http://schemas.microsoft.com/office/powerpoint/2010/main" val="122877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2"/>
          <p:cNvGrpSpPr/>
          <p:nvPr/>
        </p:nvGrpSpPr>
        <p:grpSpPr>
          <a:xfrm>
            <a:off x="730354" y="1687224"/>
            <a:ext cx="4022401" cy="1799729"/>
            <a:chOff x="45720" y="1345736"/>
            <a:chExt cx="3636201" cy="1799729"/>
          </a:xfrm>
        </p:grpSpPr>
        <p:grpSp>
          <p:nvGrpSpPr>
            <p:cNvPr id="4" name="Grupo 3"/>
            <p:cNvGrpSpPr/>
            <p:nvPr/>
          </p:nvGrpSpPr>
          <p:grpSpPr>
            <a:xfrm>
              <a:off x="45720" y="1345736"/>
              <a:ext cx="3636201" cy="1799729"/>
              <a:chOff x="45720" y="1345736"/>
              <a:chExt cx="3636201" cy="1799729"/>
            </a:xfrm>
          </p:grpSpPr>
          <p:sp>
            <p:nvSpPr>
              <p:cNvPr id="9" name="Content Placeholder 2"/>
              <p:cNvSpPr txBox="1">
                <a:spLocks/>
              </p:cNvSpPr>
              <p:nvPr/>
            </p:nvSpPr>
            <p:spPr>
              <a:xfrm>
                <a:off x="45720" y="1674243"/>
                <a:ext cx="3636201" cy="147122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Font typeface="Arial" panose="020B0604020202020204" pitchFamily="34" charset="0"/>
                  <a:buNone/>
                </a:pPr>
                <a:r>
                  <a:rPr lang="en-US" sz="1600" dirty="0" smtClean="0"/>
                  <a:t>Padre A</a:t>
                </a:r>
              </a:p>
              <a:p>
                <a:pPr lvl="1"/>
                <a:r>
                  <a:rPr lang="en-US" sz="1400" dirty="0" smtClean="0">
                    <a:solidFill>
                      <a:srgbClr val="FF0000"/>
                    </a:solidFill>
                  </a:rPr>
                  <a:t>AAAAAAAAAAAAAAAAAAAAAAA</a:t>
                </a:r>
              </a:p>
              <a:p>
                <a:pPr marL="0" indent="0">
                  <a:buFont typeface="Arial" panose="020B0604020202020204" pitchFamily="34" charset="0"/>
                  <a:buNone/>
                </a:pPr>
                <a:r>
                  <a:rPr lang="en-US" sz="1600" dirty="0" smtClean="0"/>
                  <a:t>Padre B</a:t>
                </a:r>
              </a:p>
              <a:p>
                <a:pPr lvl="1"/>
                <a:r>
                  <a:rPr lang="en-US" sz="1400" dirty="0" smtClean="0"/>
                  <a:t>BBBBBBBBBBBBBBBBBBBBBBBB</a:t>
                </a:r>
                <a:endParaRPr lang="en-US" sz="1400" dirty="0"/>
              </a:p>
            </p:txBody>
          </p:sp>
          <p:sp>
            <p:nvSpPr>
              <p:cNvPr id="10" name="CuadroTexto 9"/>
              <p:cNvSpPr txBox="1"/>
              <p:nvPr/>
            </p:nvSpPr>
            <p:spPr>
              <a:xfrm>
                <a:off x="136729" y="1345736"/>
                <a:ext cx="3545192" cy="338554"/>
              </a:xfrm>
              <a:prstGeom prst="rect">
                <a:avLst/>
              </a:prstGeom>
              <a:noFill/>
            </p:spPr>
            <p:txBody>
              <a:bodyPr wrap="square" rtlCol="0">
                <a:spAutoFit/>
              </a:bodyPr>
              <a:lstStyle/>
              <a:p>
                <a:r>
                  <a:rPr lang="es-ES" sz="1600" dirty="0" smtClean="0"/>
                  <a:t>Puntos aleatorios </a:t>
                </a:r>
                <a:r>
                  <a:rPr lang="es-ES" sz="1600" dirty="0"/>
                  <a:t>de recombinación </a:t>
                </a:r>
              </a:p>
            </p:txBody>
          </p:sp>
        </p:grpSp>
        <p:cxnSp>
          <p:nvCxnSpPr>
            <p:cNvPr id="5" name="Conector recto de flecha 4"/>
            <p:cNvCxnSpPr/>
            <p:nvPr/>
          </p:nvCxnSpPr>
          <p:spPr>
            <a:xfrm>
              <a:off x="1352617" y="1755765"/>
              <a:ext cx="0" cy="311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p:cNvCxnSpPr/>
            <p:nvPr/>
          </p:nvCxnSpPr>
          <p:spPr>
            <a:xfrm>
              <a:off x="2580276" y="1694337"/>
              <a:ext cx="0" cy="3731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Conector recto de flecha 6"/>
            <p:cNvCxnSpPr/>
            <p:nvPr/>
          </p:nvCxnSpPr>
          <p:spPr>
            <a:xfrm>
              <a:off x="2573211" y="2221410"/>
              <a:ext cx="0" cy="376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ector recto de flecha 7"/>
            <p:cNvCxnSpPr/>
            <p:nvPr/>
          </p:nvCxnSpPr>
          <p:spPr>
            <a:xfrm>
              <a:off x="1308041" y="2286570"/>
              <a:ext cx="0" cy="311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Triángulo isósceles 10"/>
          <p:cNvSpPr/>
          <p:nvPr/>
        </p:nvSpPr>
        <p:spPr>
          <a:xfrm>
            <a:off x="1647097" y="3504749"/>
            <a:ext cx="2531816" cy="611188"/>
          </a:xfrm>
          <a:prstGeom prst="triangle">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 name="Grupo 11"/>
          <p:cNvGrpSpPr/>
          <p:nvPr/>
        </p:nvGrpSpPr>
        <p:grpSpPr>
          <a:xfrm>
            <a:off x="730354" y="4037115"/>
            <a:ext cx="4022402" cy="2767160"/>
            <a:chOff x="6172201" y="817704"/>
            <a:chExt cx="3061549" cy="2767160"/>
          </a:xfrm>
        </p:grpSpPr>
        <p:sp>
          <p:nvSpPr>
            <p:cNvPr id="13" name="Content Placeholder 3"/>
            <p:cNvSpPr txBox="1">
              <a:spLocks/>
            </p:cNvSpPr>
            <p:nvPr/>
          </p:nvSpPr>
          <p:spPr>
            <a:xfrm>
              <a:off x="6172201" y="817704"/>
              <a:ext cx="3061549" cy="276716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dk1"/>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dk1"/>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dk1"/>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dk1"/>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dk1"/>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dk1"/>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dk1"/>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dk1"/>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dk1"/>
                  </a:solidFill>
                  <a:latin typeface="+mn-lt"/>
                  <a:ea typeface="+mn-ea"/>
                  <a:cs typeface="+mn-cs"/>
                </a:defRPr>
              </a:lvl9pPr>
            </a:lstStyle>
            <a:p>
              <a:pPr marL="0" indent="0">
                <a:buNone/>
              </a:pPr>
              <a:r>
                <a:rPr lang="en-US" sz="1600" dirty="0" err="1" smtClean="0"/>
                <a:t>Progenie</a:t>
              </a:r>
              <a:r>
                <a:rPr lang="en-US" sz="1600" dirty="0" smtClean="0"/>
                <a:t> </a:t>
              </a:r>
              <a:r>
                <a:rPr lang="en-US" sz="1600" dirty="0" err="1" smtClean="0"/>
                <a:t>genérica</a:t>
              </a:r>
              <a:endParaRPr lang="en-US" sz="1600" dirty="0" smtClean="0"/>
            </a:p>
            <a:p>
              <a:pPr marL="457200" lvl="1" indent="0">
                <a:buNone/>
              </a:pPr>
              <a:r>
                <a:rPr lang="en-US" sz="1400" dirty="0"/>
                <a:t> </a:t>
              </a:r>
              <a:r>
                <a:rPr lang="en-US" sz="1400" dirty="0" smtClean="0"/>
                <a:t>       </a:t>
              </a:r>
            </a:p>
            <a:p>
              <a:pPr marL="457200" lvl="1" indent="0">
                <a:buNone/>
              </a:pPr>
              <a:r>
                <a:rPr lang="en-US" sz="1400" dirty="0">
                  <a:solidFill>
                    <a:srgbClr val="FF0000"/>
                  </a:solidFill>
                </a:rPr>
                <a:t> </a:t>
              </a:r>
              <a:r>
                <a:rPr lang="en-US" sz="1400" dirty="0" smtClean="0">
                  <a:solidFill>
                    <a:srgbClr val="FF0000"/>
                  </a:solidFill>
                </a:rPr>
                <a:t>       AAAAAA</a:t>
              </a:r>
              <a:r>
                <a:rPr lang="en-US" sz="1400" dirty="0" smtClean="0"/>
                <a:t>BBBBBBBBBBBBB</a:t>
              </a:r>
              <a:r>
                <a:rPr lang="en-US" sz="1400" dirty="0" smtClean="0">
                  <a:solidFill>
                    <a:srgbClr val="FF0000"/>
                  </a:solidFill>
                </a:rPr>
                <a:t>AAAA</a:t>
              </a:r>
              <a:r>
                <a:rPr lang="en-US" sz="1400" dirty="0" smtClean="0"/>
                <a:t/>
              </a:r>
              <a:br>
                <a:rPr lang="en-US" sz="1400" dirty="0" smtClean="0"/>
              </a:br>
              <a:endParaRPr lang="en-US" sz="1400" dirty="0" smtClean="0"/>
            </a:p>
            <a:p>
              <a:pPr marL="457200" lvl="1" indent="0">
                <a:buNone/>
              </a:pPr>
              <a:r>
                <a:rPr lang="en-US" sz="1400" dirty="0" smtClean="0"/>
                <a:t>        BBBBBB</a:t>
              </a:r>
              <a:r>
                <a:rPr lang="en-US" sz="1400" dirty="0" smtClean="0">
                  <a:solidFill>
                    <a:srgbClr val="FF0000"/>
                  </a:solidFill>
                </a:rPr>
                <a:t>AAAAAAAAAAAAA</a:t>
              </a:r>
              <a:r>
                <a:rPr lang="en-US" sz="1400" dirty="0" smtClean="0"/>
                <a:t>BBBB</a:t>
              </a:r>
              <a:br>
                <a:rPr lang="en-US" sz="1400" dirty="0" smtClean="0"/>
              </a:br>
              <a:endParaRPr lang="en-US" sz="1400" dirty="0" smtClean="0"/>
            </a:p>
            <a:p>
              <a:pPr marL="457200" lvl="1" indent="0">
                <a:buNone/>
              </a:pPr>
              <a:r>
                <a:rPr lang="en-US" sz="1400" dirty="0" smtClean="0"/>
                <a:t>        </a:t>
              </a:r>
              <a:r>
                <a:rPr lang="en-US" sz="1400" dirty="0" smtClean="0">
                  <a:solidFill>
                    <a:srgbClr val="FF0000"/>
                  </a:solidFill>
                </a:rPr>
                <a:t>AAAAAA</a:t>
              </a:r>
              <a:r>
                <a:rPr lang="en-US" sz="1400" dirty="0" smtClean="0"/>
                <a:t>BBBBBBBBBBBBBBBBBB</a:t>
              </a:r>
              <a:br>
                <a:rPr lang="en-US" sz="1400" dirty="0" smtClean="0"/>
              </a:br>
              <a:endParaRPr lang="en-US" sz="1400" dirty="0" smtClean="0"/>
            </a:p>
            <a:p>
              <a:pPr marL="457200" lvl="1" indent="0">
                <a:buNone/>
              </a:pPr>
              <a:r>
                <a:rPr lang="en-US" sz="1400" dirty="0" smtClean="0"/>
                <a:t>       </a:t>
              </a:r>
              <a:r>
                <a:rPr lang="en-US" sz="1400" dirty="0" smtClean="0">
                  <a:solidFill>
                    <a:srgbClr val="FF0000"/>
                  </a:solidFill>
                </a:rPr>
                <a:t>AAAAAAAAAAAAAAAAAAA</a:t>
              </a:r>
              <a:r>
                <a:rPr lang="en-US" sz="1400" dirty="0" smtClean="0"/>
                <a:t>BBBB</a:t>
              </a:r>
            </a:p>
            <a:p>
              <a:endParaRPr lang="en-US" sz="1600" dirty="0"/>
            </a:p>
          </p:txBody>
        </p:sp>
        <p:cxnSp>
          <p:nvCxnSpPr>
            <p:cNvPr id="14" name="Conector recto de flecha 13"/>
            <p:cNvCxnSpPr/>
            <p:nvPr/>
          </p:nvCxnSpPr>
          <p:spPr>
            <a:xfrm>
              <a:off x="7495232" y="1293628"/>
              <a:ext cx="0" cy="311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a:off x="8481340" y="1167239"/>
              <a:ext cx="0" cy="384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a:off x="7384385" y="1868226"/>
              <a:ext cx="0" cy="311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p:nvPr/>
          </p:nvCxnSpPr>
          <p:spPr>
            <a:xfrm>
              <a:off x="8644109" y="1795490"/>
              <a:ext cx="0" cy="384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p:nvPr/>
          </p:nvCxnSpPr>
          <p:spPr>
            <a:xfrm>
              <a:off x="7495232" y="2356999"/>
              <a:ext cx="0" cy="311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a:off x="8639261" y="2284263"/>
              <a:ext cx="0" cy="384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a:off x="8742532" y="2875342"/>
              <a:ext cx="0" cy="384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a:off x="7459540" y="2875342"/>
              <a:ext cx="0" cy="384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Rectángulo 21"/>
          <p:cNvSpPr/>
          <p:nvPr/>
        </p:nvSpPr>
        <p:spPr>
          <a:xfrm>
            <a:off x="5011972" y="3969890"/>
            <a:ext cx="4132028" cy="707886"/>
          </a:xfrm>
          <a:prstGeom prst="rect">
            <a:avLst/>
          </a:prstGeom>
        </p:spPr>
        <p:txBody>
          <a:bodyPr wrap="square">
            <a:spAutoFit/>
          </a:bodyPr>
          <a:lstStyle/>
          <a:p>
            <a:r>
              <a:rPr lang="es-UY" sz="2000" i="1" dirty="0" smtClean="0">
                <a:latin typeface="+mj-lt"/>
                <a:ea typeface="Verdana" panose="020B0604030504040204" pitchFamily="34" charset="0"/>
                <a:cs typeface="Verdana" panose="020B0604030504040204" pitchFamily="34" charset="0"/>
              </a:rPr>
              <a:t>Se simularon 1000 progenies (</a:t>
            </a:r>
            <a:r>
              <a:rPr lang="es-UY" sz="2000" i="1" dirty="0" err="1" smtClean="0">
                <a:latin typeface="+mj-lt"/>
                <a:ea typeface="Verdana" panose="020B0604030504040204" pitchFamily="34" charset="0"/>
                <a:cs typeface="Verdana" panose="020B0604030504040204" pitchFamily="34" charset="0"/>
              </a:rPr>
              <a:t>RILs</a:t>
            </a:r>
            <a:r>
              <a:rPr lang="es-UY" sz="2000" i="1" dirty="0" smtClean="0">
                <a:latin typeface="+mj-lt"/>
                <a:ea typeface="Verdana" panose="020B0604030504040204" pitchFamily="34" charset="0"/>
                <a:cs typeface="Verdana" panose="020B0604030504040204" pitchFamily="34" charset="0"/>
              </a:rPr>
              <a:t>) por cada cruza</a:t>
            </a:r>
            <a:endParaRPr lang="es-UY" sz="2000" dirty="0">
              <a:latin typeface="+mj-lt"/>
            </a:endParaRPr>
          </a:p>
        </p:txBody>
      </p:sp>
      <p:sp>
        <p:nvSpPr>
          <p:cNvPr id="23" name="Rectángulo 22"/>
          <p:cNvSpPr/>
          <p:nvPr/>
        </p:nvSpPr>
        <p:spPr>
          <a:xfrm>
            <a:off x="5011972" y="1819347"/>
            <a:ext cx="4132028" cy="1200329"/>
          </a:xfrm>
          <a:prstGeom prst="rect">
            <a:avLst/>
          </a:prstGeom>
          <a:ln>
            <a:noFill/>
          </a:ln>
        </p:spPr>
        <p:txBody>
          <a:bodyPr wrap="square">
            <a:spAutoFit/>
          </a:bodyPr>
          <a:lstStyle/>
          <a:p>
            <a:pPr>
              <a:lnSpc>
                <a:spcPct val="120000"/>
              </a:lnSpc>
              <a:spcBef>
                <a:spcPts val="600"/>
              </a:spcBef>
              <a:spcAft>
                <a:spcPts val="600"/>
              </a:spcAft>
            </a:pPr>
            <a:r>
              <a:rPr lang="es-UY" sz="2000" dirty="0" smtClean="0">
                <a:latin typeface="+mj-lt"/>
                <a:ea typeface="Verdana" panose="020B0604030504040204" pitchFamily="34" charset="0"/>
                <a:cs typeface="Verdana" panose="020B0604030504040204" pitchFamily="34" charset="0"/>
              </a:rPr>
              <a:t>Requiere marcadores con posiciones para simular puntos de recombinación</a:t>
            </a:r>
            <a:endParaRPr lang="es-UY" sz="2000" dirty="0">
              <a:latin typeface="+mj-lt"/>
              <a:ea typeface="Verdana" panose="020B0604030504040204" pitchFamily="34" charset="0"/>
              <a:cs typeface="Verdana" panose="020B0604030504040204" pitchFamily="34" charset="0"/>
            </a:endParaRPr>
          </a:p>
        </p:txBody>
      </p:sp>
      <mc:AlternateContent xmlns:mc="http://schemas.openxmlformats.org/markup-compatibility/2006" xmlns:a14="http://schemas.microsoft.com/office/drawing/2010/main">
        <mc:Choice Requires="a14">
          <p:sp>
            <p:nvSpPr>
              <p:cNvPr id="24" name="Rectángulo 23"/>
              <p:cNvSpPr/>
              <p:nvPr/>
            </p:nvSpPr>
            <p:spPr>
              <a:xfrm>
                <a:off x="5230509" y="4833038"/>
                <a:ext cx="3454600" cy="552074"/>
              </a:xfrm>
              <a:prstGeom prst="rect">
                <a:avLst/>
              </a:prstGeom>
              <a:ln w="28575">
                <a:noFill/>
              </a:ln>
            </p:spPr>
            <p:txBody>
              <a:bodyPr wrap="none">
                <a:spAutoFit/>
              </a:bodyPr>
              <a:lstStyle/>
              <a:p>
                <a:pPr/>
                <a14:m>
                  <m:oMathPara xmlns:m="http://schemas.openxmlformats.org/officeDocument/2006/math">
                    <m:oMathParaPr>
                      <m:jc m:val="left"/>
                    </m:oMathParaPr>
                    <m:oMath xmlns:m="http://schemas.openxmlformats.org/officeDocument/2006/math">
                      <m:sSub>
                        <m:sSubPr>
                          <m:ctrlPr>
                            <a:rPr lang="es-E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𝑉</m:t>
                              </m:r>
                            </m:e>
                          </m:acc>
                        </m:e>
                        <m:sub>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𝐿</m:t>
                              </m:r>
                              <m:r>
                                <a:rPr lang="en-US" sz="2400" b="0" i="1" smtClean="0">
                                  <a:latin typeface="Cambria Math" panose="02040503050406030204" pitchFamily="18" charset="0"/>
                                  <a:cs typeface="Times New Roman" panose="02020603050405020304" pitchFamily="18" charset="0"/>
                                </a:rPr>
                                <m:t>𝐷</m:t>
                              </m:r>
                            </m:e>
                            <m:sub>
                              <m:r>
                                <a:rPr lang="en-US" sz="2400" i="1">
                                  <a:latin typeface="Cambria Math" panose="02040503050406030204" pitchFamily="18" charset="0"/>
                                  <a:ea typeface="Calibri" panose="020F0502020204030204" pitchFamily="34" charset="0"/>
                                  <a:cs typeface="Times New Roman" panose="02020603050405020304" pitchFamily="18" charset="0"/>
                                </a:rPr>
                                <m:t>𝑖𝑗</m:t>
                              </m:r>
                            </m:sub>
                          </m:sSub>
                        </m:sub>
                      </m:sSub>
                      <m:r>
                        <a:rPr lang="es-ES" sz="2400" i="1">
                          <a:latin typeface="Cambria Math" panose="02040503050406030204" pitchFamily="18" charset="0"/>
                        </a:rPr>
                        <m:t>=</m:t>
                      </m:r>
                      <m:r>
                        <a:rPr lang="en-US" sz="2400" i="1">
                          <a:latin typeface="Cambria Math" panose="02040503050406030204" pitchFamily="18" charset="0"/>
                        </a:rPr>
                        <m:t>𝑣𝑎𝑟</m:t>
                      </m:r>
                      <m:r>
                        <m:rPr>
                          <m:nor/>
                        </m:rPr>
                        <a:rPr lang="en-US" sz="2400" b="0" i="1" smtClean="0">
                          <a:latin typeface="+mj-lt"/>
                        </a:rPr>
                        <m:t>(</m:t>
                      </m:r>
                      <m:sSub>
                        <m:sSubPr>
                          <m:ctrlPr>
                            <a:rPr lang="en-US" sz="2400" b="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𝑔</m:t>
                              </m:r>
                            </m:e>
                          </m:acc>
                        </m:e>
                        <m:sub>
                          <m:r>
                            <m:rPr>
                              <m:nor/>
                            </m:rPr>
                            <a:rPr lang="en-US" sz="2400" i="1" dirty="0">
                              <a:ea typeface="Verdana" panose="020B0604030504040204" pitchFamily="34" charset="0"/>
                              <a:cs typeface="Verdana" panose="020B0604030504040204" pitchFamily="34" charset="0"/>
                            </a:rPr>
                            <m:t>1000 </m:t>
                          </m:r>
                          <m:r>
                            <m:rPr>
                              <m:nor/>
                            </m:rPr>
                            <a:rPr lang="en-US" sz="2400" i="1" dirty="0">
                              <a:ea typeface="Verdana" panose="020B0604030504040204" pitchFamily="34" charset="0"/>
                              <a:cs typeface="Verdana" panose="020B0604030504040204" pitchFamily="34" charset="0"/>
                            </a:rPr>
                            <m:t>RILs</m:t>
                          </m:r>
                        </m:sub>
                      </m:sSub>
                      <m:r>
                        <a:rPr lang="en-US" sz="2400" i="1">
                          <a:latin typeface="Cambria Math" panose="02040503050406030204" pitchFamily="18" charset="0"/>
                          <a:ea typeface="Times New Roman" panose="02020603050405020304" pitchFamily="18" charset="0"/>
                        </a:rPr>
                        <m:t>)</m:t>
                      </m:r>
                    </m:oMath>
                  </m:oMathPara>
                </a14:m>
                <a:endParaRPr lang="es-ES" sz="2400" dirty="0">
                  <a:latin typeface="+mj-lt"/>
                </a:endParaRPr>
              </a:p>
            </p:txBody>
          </p:sp>
        </mc:Choice>
        <mc:Fallback xmlns="">
          <p:sp>
            <p:nvSpPr>
              <p:cNvPr id="24" name="Rectángulo 23"/>
              <p:cNvSpPr>
                <a:spLocks noRot="1" noChangeAspect="1" noMove="1" noResize="1" noEditPoints="1" noAdjustHandles="1" noChangeArrowheads="1" noChangeShapeType="1" noTextEdit="1"/>
              </p:cNvSpPr>
              <p:nvPr/>
            </p:nvSpPr>
            <p:spPr>
              <a:xfrm>
                <a:off x="5230509" y="4833038"/>
                <a:ext cx="3454600" cy="552074"/>
              </a:xfrm>
              <a:prstGeom prst="rect">
                <a:avLst/>
              </a:prstGeom>
              <a:blipFill rotWithShape="0">
                <a:blip r:embed="rId3"/>
                <a:stretch>
                  <a:fillRect/>
                </a:stretch>
              </a:blipFill>
              <a:ln w="28575">
                <a:noFill/>
              </a:ln>
            </p:spPr>
            <p:txBody>
              <a:bodyPr/>
              <a:lstStyle/>
              <a:p>
                <a:r>
                  <a:rPr lang="es-UY">
                    <a:noFill/>
                  </a:rPr>
                  <a:t> </a:t>
                </a:r>
              </a:p>
            </p:txBody>
          </p:sp>
        </mc:Fallback>
      </mc:AlternateContent>
      <p:sp>
        <p:nvSpPr>
          <p:cNvPr id="25" name="Rectángulo 24"/>
          <p:cNvSpPr/>
          <p:nvPr/>
        </p:nvSpPr>
        <p:spPr>
          <a:xfrm>
            <a:off x="5230509" y="6270671"/>
            <a:ext cx="3441888" cy="584775"/>
          </a:xfrm>
          <a:prstGeom prst="rect">
            <a:avLst/>
          </a:prstGeom>
        </p:spPr>
        <p:txBody>
          <a:bodyPr wrap="square">
            <a:spAutoFit/>
          </a:bodyPr>
          <a:lstStyle/>
          <a:p>
            <a:r>
              <a:rPr lang="en-US" sz="1600" dirty="0" smtClean="0">
                <a:latin typeface="Verdana" panose="020B0604030504040204" pitchFamily="34" charset="0"/>
                <a:ea typeface="Verdana" panose="020B0604030504040204" pitchFamily="34" charset="0"/>
                <a:cs typeface="Verdana" panose="020B0604030504040204" pitchFamily="34" charset="0"/>
              </a:rPr>
              <a:t>‘</a:t>
            </a:r>
            <a:r>
              <a:rPr lang="en-US" sz="1600" dirty="0" err="1" smtClean="0">
                <a:latin typeface="Verdana" panose="020B0604030504040204" pitchFamily="34" charset="0"/>
                <a:ea typeface="Verdana" panose="020B0604030504040204" pitchFamily="34" charset="0"/>
                <a:cs typeface="Verdana" panose="020B0604030504040204" pitchFamily="34" charset="0"/>
              </a:rPr>
              <a:t>PopVar</a:t>
            </a:r>
            <a:r>
              <a:rPr lang="en-US" sz="1600" dirty="0" smtClean="0">
                <a:latin typeface="Verdana" panose="020B0604030504040204" pitchFamily="34" charset="0"/>
                <a:ea typeface="Verdana" panose="020B0604030504040204" pitchFamily="34" charset="0"/>
                <a:cs typeface="Verdana" panose="020B0604030504040204" pitchFamily="34" charset="0"/>
              </a:rPr>
              <a:t>’ R package.</a:t>
            </a:r>
          </a:p>
          <a:p>
            <a:r>
              <a:rPr lang="en-US" sz="1600" dirty="0" err="1" smtClean="0">
                <a:latin typeface="Verdana" panose="020B0604030504040204" pitchFamily="34" charset="0"/>
                <a:ea typeface="Verdana" panose="020B0604030504040204" pitchFamily="34" charset="0"/>
                <a:cs typeface="Verdana" panose="020B0604030504040204" pitchFamily="34" charset="0"/>
              </a:rPr>
              <a:t>Mohammadi</a:t>
            </a:r>
            <a:r>
              <a:rPr lang="en-US" sz="1600" dirty="0" smtClean="0">
                <a:latin typeface="Verdana" panose="020B0604030504040204" pitchFamily="34" charset="0"/>
                <a:ea typeface="Verdana" panose="020B0604030504040204" pitchFamily="34" charset="0"/>
                <a:cs typeface="Verdana" panose="020B0604030504040204" pitchFamily="34" charset="0"/>
              </a:rPr>
              <a:t> </a:t>
            </a:r>
            <a:r>
              <a:rPr lang="en-US" sz="1600" dirty="0">
                <a:latin typeface="Verdana" panose="020B0604030504040204" pitchFamily="34" charset="0"/>
                <a:ea typeface="Verdana" panose="020B0604030504040204" pitchFamily="34" charset="0"/>
                <a:cs typeface="Verdana" panose="020B0604030504040204" pitchFamily="34" charset="0"/>
              </a:rPr>
              <a:t>et al. 2015</a:t>
            </a:r>
            <a:endParaRPr lang="es-UY" sz="1600" dirty="0"/>
          </a:p>
        </p:txBody>
      </p:sp>
      <p:sp>
        <p:nvSpPr>
          <p:cNvPr id="26" name="CuadroTexto 25"/>
          <p:cNvSpPr txBox="1"/>
          <p:nvPr/>
        </p:nvSpPr>
        <p:spPr>
          <a:xfrm>
            <a:off x="1531011" y="620532"/>
            <a:ext cx="7141386" cy="830997"/>
          </a:xfrm>
          <a:prstGeom prst="rect">
            <a:avLst/>
          </a:prstGeom>
          <a:noFill/>
        </p:spPr>
        <p:txBody>
          <a:bodyPr wrap="square" rtlCol="0">
            <a:spAutoFit/>
          </a:bodyPr>
          <a:lstStyle/>
          <a:p>
            <a:r>
              <a:rPr lang="es-UY" sz="2400" dirty="0" smtClean="0"/>
              <a:t>Predicción de la varianza considerando  desequilibrio de ligamiento</a:t>
            </a:r>
            <a:endParaRPr lang="es-UY" sz="2400" dirty="0"/>
          </a:p>
        </p:txBody>
      </p:sp>
      <p:sp>
        <p:nvSpPr>
          <p:cNvPr id="2" name="Marcador de número de diapositiva 1"/>
          <p:cNvSpPr>
            <a:spLocks noGrp="1"/>
          </p:cNvSpPr>
          <p:nvPr>
            <p:ph type="sldNum" sz="quarter" idx="12"/>
          </p:nvPr>
        </p:nvSpPr>
        <p:spPr/>
        <p:txBody>
          <a:bodyPr/>
          <a:lstStyle/>
          <a:p>
            <a:fld id="{BC041FF0-65EB-4AA1-B1BE-6C4039CE7383}" type="slidenum">
              <a:rPr lang="es-UY" smtClean="0"/>
              <a:pPr/>
              <a:t>29</a:t>
            </a:fld>
            <a:endParaRPr lang="es-UY" dirty="0"/>
          </a:p>
        </p:txBody>
      </p:sp>
      <p:grpSp>
        <p:nvGrpSpPr>
          <p:cNvPr id="27" name="Grupo 26"/>
          <p:cNvGrpSpPr/>
          <p:nvPr/>
        </p:nvGrpSpPr>
        <p:grpSpPr>
          <a:xfrm>
            <a:off x="6520638" y="-11638"/>
            <a:ext cx="2623362" cy="690477"/>
            <a:chOff x="6512146" y="0"/>
            <a:chExt cx="2623362" cy="690477"/>
          </a:xfrm>
        </p:grpSpPr>
        <p:grpSp>
          <p:nvGrpSpPr>
            <p:cNvPr id="28" name="Grupo 27"/>
            <p:cNvGrpSpPr/>
            <p:nvPr/>
          </p:nvGrpSpPr>
          <p:grpSpPr>
            <a:xfrm>
              <a:off x="6515099" y="0"/>
              <a:ext cx="2620409" cy="655059"/>
              <a:chOff x="6167523" y="0"/>
              <a:chExt cx="2967986" cy="787783"/>
            </a:xfrm>
          </p:grpSpPr>
          <p:grpSp>
            <p:nvGrpSpPr>
              <p:cNvPr id="30" name="Grupo 29"/>
              <p:cNvGrpSpPr/>
              <p:nvPr/>
            </p:nvGrpSpPr>
            <p:grpSpPr>
              <a:xfrm>
                <a:off x="6167523" y="100564"/>
                <a:ext cx="2967986" cy="611436"/>
                <a:chOff x="-1610892" y="2981613"/>
                <a:chExt cx="4264650" cy="836823"/>
              </a:xfrm>
            </p:grpSpPr>
            <p:sp>
              <p:nvSpPr>
                <p:cNvPr id="32" name="Flecha derecha 31"/>
                <p:cNvSpPr/>
                <p:nvPr/>
              </p:nvSpPr>
              <p:spPr>
                <a:xfrm>
                  <a:off x="-1610892" y="2994905"/>
                  <a:ext cx="923981" cy="823531"/>
                </a:xfrm>
                <a:prstGeom prst="right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2000" b="1" dirty="0" smtClean="0"/>
                    <a:t>1</a:t>
                  </a:r>
                  <a:endParaRPr lang="es-UY" sz="2000" b="1" dirty="0"/>
                </a:p>
              </p:txBody>
            </p:sp>
            <p:sp>
              <p:nvSpPr>
                <p:cNvPr id="33" name="Flecha derecha 32"/>
                <p:cNvSpPr/>
                <p:nvPr/>
              </p:nvSpPr>
              <p:spPr>
                <a:xfrm>
                  <a:off x="-659031" y="2994908"/>
                  <a:ext cx="875095" cy="810237"/>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2000" b="1" dirty="0" smtClean="0"/>
                    <a:t>2</a:t>
                  </a:r>
                  <a:endParaRPr lang="es-UY" sz="2000" b="1" dirty="0"/>
                </a:p>
              </p:txBody>
            </p:sp>
            <p:sp>
              <p:nvSpPr>
                <p:cNvPr id="34" name="Flecha derecha 33"/>
                <p:cNvSpPr/>
                <p:nvPr/>
              </p:nvSpPr>
              <p:spPr>
                <a:xfrm>
                  <a:off x="205251" y="2994908"/>
                  <a:ext cx="866431" cy="810237"/>
                </a:xfrm>
                <a:prstGeom prs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2000" b="1" dirty="0" smtClean="0"/>
                    <a:t>3</a:t>
                  </a:r>
                  <a:endParaRPr lang="es-UY" b="1" dirty="0"/>
                </a:p>
              </p:txBody>
            </p:sp>
            <p:sp>
              <p:nvSpPr>
                <p:cNvPr id="35" name="Flecha derecha 34"/>
                <p:cNvSpPr/>
                <p:nvPr/>
              </p:nvSpPr>
              <p:spPr>
                <a:xfrm>
                  <a:off x="1039515" y="2981613"/>
                  <a:ext cx="819828" cy="810237"/>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UY" sz="2000" b="1" dirty="0" smtClean="0">
                      <a:solidFill>
                        <a:schemeClr val="bg2">
                          <a:lumMod val="75000"/>
                        </a:schemeClr>
                      </a:solidFill>
                    </a:rPr>
                    <a:t>4</a:t>
                  </a:r>
                  <a:endParaRPr lang="es-UY" b="1" dirty="0">
                    <a:solidFill>
                      <a:schemeClr val="bg2">
                        <a:lumMod val="75000"/>
                      </a:schemeClr>
                    </a:solidFill>
                  </a:endParaRPr>
                </a:p>
              </p:txBody>
            </p:sp>
            <p:sp>
              <p:nvSpPr>
                <p:cNvPr id="36" name="Flecha derecha 35"/>
                <p:cNvSpPr/>
                <p:nvPr/>
              </p:nvSpPr>
              <p:spPr>
                <a:xfrm>
                  <a:off x="1851756" y="2994907"/>
                  <a:ext cx="802002" cy="81023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sp>
            <p:nvSpPr>
              <p:cNvPr id="31" name="Rectángulo 30"/>
              <p:cNvSpPr/>
              <p:nvPr/>
            </p:nvSpPr>
            <p:spPr>
              <a:xfrm>
                <a:off x="8554966" y="0"/>
                <a:ext cx="580541" cy="787783"/>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sp>
          <p:nvSpPr>
            <p:cNvPr id="29" name="Rectángulo 28"/>
            <p:cNvSpPr/>
            <p:nvPr/>
          </p:nvSpPr>
          <p:spPr>
            <a:xfrm>
              <a:off x="6512146" y="35418"/>
              <a:ext cx="1631491" cy="655059"/>
            </a:xfrm>
            <a:prstGeom prst="rect">
              <a:avLst/>
            </a:prstGeom>
            <a:solidFill>
              <a:schemeClr val="bg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spTree>
    <p:extLst>
      <p:ext uri="{BB962C8B-B14F-4D97-AF65-F5344CB8AC3E}">
        <p14:creationId xmlns:p14="http://schemas.microsoft.com/office/powerpoint/2010/main" val="664069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6789894" y="2589357"/>
            <a:ext cx="2294303" cy="923330"/>
          </a:xfrm>
          <a:prstGeom prst="rect">
            <a:avLst/>
          </a:prstGeom>
          <a:noFill/>
        </p:spPr>
        <p:txBody>
          <a:bodyPr wrap="square" rtlCol="0">
            <a:spAutoFit/>
          </a:bodyPr>
          <a:lstStyle/>
          <a:p>
            <a:r>
              <a:rPr lang="es-ES" dirty="0" smtClean="0"/>
              <a:t>Predicciones de variables </a:t>
            </a:r>
          </a:p>
          <a:p>
            <a:r>
              <a:rPr lang="es-ES" dirty="0" smtClean="0"/>
              <a:t>fenotípicas</a:t>
            </a:r>
            <a:endParaRPr lang="es-ES" dirty="0"/>
          </a:p>
        </p:txBody>
      </p:sp>
      <p:sp>
        <p:nvSpPr>
          <p:cNvPr id="13" name="CuadroTexto 12"/>
          <p:cNvSpPr txBox="1"/>
          <p:nvPr/>
        </p:nvSpPr>
        <p:spPr>
          <a:xfrm>
            <a:off x="144057" y="-46210"/>
            <a:ext cx="5960286" cy="461665"/>
          </a:xfrm>
          <a:prstGeom prst="rect">
            <a:avLst/>
          </a:prstGeom>
          <a:noFill/>
        </p:spPr>
        <p:txBody>
          <a:bodyPr wrap="none" rtlCol="0">
            <a:spAutoFit/>
          </a:bodyPr>
          <a:lstStyle/>
          <a:p>
            <a:r>
              <a:rPr lang="es-UY" sz="2400" b="1" dirty="0" smtClean="0">
                <a:solidFill>
                  <a:schemeClr val="bg1"/>
                </a:solidFill>
              </a:rPr>
              <a:t>Predicciones Genómicas - del Fenotipo</a:t>
            </a:r>
            <a:endParaRPr lang="es-UY" sz="2400" b="1" dirty="0">
              <a:solidFill>
                <a:schemeClr val="bg1"/>
              </a:solidFill>
            </a:endParaRPr>
          </a:p>
        </p:txBody>
      </p:sp>
      <p:sp>
        <p:nvSpPr>
          <p:cNvPr id="15" name="Flecha derecha 14"/>
          <p:cNvSpPr/>
          <p:nvPr/>
        </p:nvSpPr>
        <p:spPr>
          <a:xfrm>
            <a:off x="5943600" y="2647882"/>
            <a:ext cx="755031" cy="5878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p:cNvSpPr/>
          <p:nvPr/>
        </p:nvSpPr>
        <p:spPr>
          <a:xfrm>
            <a:off x="4055635" y="2589357"/>
            <a:ext cx="2274953" cy="646331"/>
          </a:xfrm>
          <a:prstGeom prst="rect">
            <a:avLst/>
          </a:prstGeom>
        </p:spPr>
        <p:txBody>
          <a:bodyPr wrap="square">
            <a:spAutoFit/>
          </a:bodyPr>
          <a:lstStyle/>
          <a:p>
            <a:r>
              <a:rPr lang="es-ES" dirty="0" smtClean="0"/>
              <a:t>MODELO ESTADÍSTICO</a:t>
            </a:r>
            <a:endParaRPr lang="es-ES" dirty="0"/>
          </a:p>
        </p:txBody>
      </p:sp>
      <p:pic>
        <p:nvPicPr>
          <p:cNvPr id="29" name="Imagen 28"/>
          <p:cNvPicPr>
            <a:picLocks noChangeAspect="1"/>
          </p:cNvPicPr>
          <p:nvPr/>
        </p:nvPicPr>
        <p:blipFill rotWithShape="1">
          <a:blip r:embed="rId3">
            <a:extLst>
              <a:ext uri="{28A0092B-C50C-407E-A947-70E740481C1C}">
                <a14:useLocalDpi xmlns:a14="http://schemas.microsoft.com/office/drawing/2010/main" val="0"/>
              </a:ext>
            </a:extLst>
          </a:blip>
          <a:srcRect t="29041" b="15628"/>
          <a:stretch/>
        </p:blipFill>
        <p:spPr>
          <a:xfrm>
            <a:off x="289296" y="960338"/>
            <a:ext cx="2848775" cy="1164468"/>
          </a:xfrm>
          <a:prstGeom prst="rect">
            <a:avLst/>
          </a:prstGeom>
        </p:spPr>
      </p:pic>
      <p:sp>
        <p:nvSpPr>
          <p:cNvPr id="22" name="Flecha derecha 21"/>
          <p:cNvSpPr/>
          <p:nvPr/>
        </p:nvSpPr>
        <p:spPr>
          <a:xfrm>
            <a:off x="3412307" y="2619910"/>
            <a:ext cx="552065" cy="6157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Más 4"/>
          <p:cNvSpPr/>
          <p:nvPr/>
        </p:nvSpPr>
        <p:spPr>
          <a:xfrm>
            <a:off x="1295399" y="2520644"/>
            <a:ext cx="1089687" cy="106075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nvGrpSpPr>
          <p:cNvPr id="2" name="Grupo 1"/>
          <p:cNvGrpSpPr/>
          <p:nvPr/>
        </p:nvGrpSpPr>
        <p:grpSpPr>
          <a:xfrm>
            <a:off x="990600" y="3810000"/>
            <a:ext cx="1603485" cy="1808892"/>
            <a:chOff x="1013289" y="4143153"/>
            <a:chExt cx="1603485" cy="1808892"/>
          </a:xfrm>
        </p:grpSpPr>
        <p:pic>
          <p:nvPicPr>
            <p:cNvPr id="16" name="Imagen 15"/>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5815291">
              <a:off x="1411849" y="4226853"/>
              <a:ext cx="679025" cy="511625"/>
            </a:xfrm>
            <a:prstGeom prst="rect">
              <a:avLst/>
            </a:prstGeom>
          </p:spPr>
        </p:pic>
        <p:pic>
          <p:nvPicPr>
            <p:cNvPr id="10" name="Imagen 9"/>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5815291">
              <a:off x="1564249" y="4379253"/>
              <a:ext cx="679025" cy="511625"/>
            </a:xfrm>
            <a:prstGeom prst="rect">
              <a:avLst/>
            </a:prstGeom>
          </p:spPr>
        </p:pic>
        <p:pic>
          <p:nvPicPr>
            <p:cNvPr id="11" name="Imagen 10"/>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5815291">
              <a:off x="1716649" y="4531653"/>
              <a:ext cx="679025" cy="511625"/>
            </a:xfrm>
            <a:prstGeom prst="rect">
              <a:avLst/>
            </a:prstGeom>
          </p:spPr>
        </p:pic>
        <p:pic>
          <p:nvPicPr>
            <p:cNvPr id="14" name="Imagen 13"/>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5815291">
              <a:off x="929589" y="4594720"/>
              <a:ext cx="679025" cy="511625"/>
            </a:xfrm>
            <a:prstGeom prst="rect">
              <a:avLst/>
            </a:prstGeom>
          </p:spPr>
        </p:pic>
        <p:pic>
          <p:nvPicPr>
            <p:cNvPr id="17" name="Imagen 16"/>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5815291">
              <a:off x="1869049" y="4684053"/>
              <a:ext cx="679025" cy="511625"/>
            </a:xfrm>
            <a:prstGeom prst="rect">
              <a:avLst/>
            </a:prstGeom>
          </p:spPr>
        </p:pic>
        <p:pic>
          <p:nvPicPr>
            <p:cNvPr id="18" name="Imagen 17"/>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5815291">
              <a:off x="2021449" y="4836453"/>
              <a:ext cx="679025" cy="511625"/>
            </a:xfrm>
            <a:prstGeom prst="rect">
              <a:avLst/>
            </a:prstGeom>
          </p:spPr>
        </p:pic>
        <p:pic>
          <p:nvPicPr>
            <p:cNvPr id="19" name="Imagen 18"/>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5815291">
              <a:off x="1081989" y="4747120"/>
              <a:ext cx="679025" cy="511625"/>
            </a:xfrm>
            <a:prstGeom prst="rect">
              <a:avLst/>
            </a:prstGeom>
          </p:spPr>
        </p:pic>
        <p:pic>
          <p:nvPicPr>
            <p:cNvPr id="20" name="Imagen 19"/>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5815291">
              <a:off x="1234389" y="4899520"/>
              <a:ext cx="679025" cy="511625"/>
            </a:xfrm>
            <a:prstGeom prst="rect">
              <a:avLst/>
            </a:prstGeom>
          </p:spPr>
        </p:pic>
        <p:pic>
          <p:nvPicPr>
            <p:cNvPr id="21" name="Imagen 20"/>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5815291">
              <a:off x="1386789" y="5051920"/>
              <a:ext cx="679025" cy="511625"/>
            </a:xfrm>
            <a:prstGeom prst="rect">
              <a:avLst/>
            </a:prstGeom>
          </p:spPr>
        </p:pic>
        <p:pic>
          <p:nvPicPr>
            <p:cNvPr id="23" name="Imagen 22"/>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5815291">
              <a:off x="1539189" y="5204320"/>
              <a:ext cx="679025" cy="511625"/>
            </a:xfrm>
            <a:prstGeom prst="rect">
              <a:avLst/>
            </a:prstGeom>
          </p:spPr>
        </p:pic>
        <p:pic>
          <p:nvPicPr>
            <p:cNvPr id="24" name="Imagen 23"/>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5815291">
              <a:off x="1691589" y="5356720"/>
              <a:ext cx="679025" cy="511625"/>
            </a:xfrm>
            <a:prstGeom prst="rect">
              <a:avLst/>
            </a:prstGeom>
          </p:spPr>
        </p:pic>
      </p:grpSp>
    </p:spTree>
    <p:extLst>
      <p:ext uri="{BB962C8B-B14F-4D97-AF65-F5344CB8AC3E}">
        <p14:creationId xmlns:p14="http://schemas.microsoft.com/office/powerpoint/2010/main" val="277837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animBg="1"/>
      <p:bldP spid="31" grpId="0"/>
      <p:bldP spid="22"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extLst>
              <a:ext uri="{28A0092B-C50C-407E-A947-70E740481C1C}">
                <a14:useLocalDpi xmlns:a14="http://schemas.microsoft.com/office/drawing/2010/main" val="0"/>
              </a:ext>
            </a:extLst>
          </a:blip>
          <a:srcRect t="11279"/>
          <a:stretch/>
        </p:blipFill>
        <p:spPr>
          <a:xfrm>
            <a:off x="119801" y="2296702"/>
            <a:ext cx="3963415" cy="3875498"/>
          </a:xfrm>
          <a:prstGeom prst="rect">
            <a:avLst/>
          </a:prstGeom>
        </p:spPr>
      </p:pic>
      <p:sp>
        <p:nvSpPr>
          <p:cNvPr id="3" name="Rectángulo 2"/>
          <p:cNvSpPr/>
          <p:nvPr/>
        </p:nvSpPr>
        <p:spPr>
          <a:xfrm>
            <a:off x="457200" y="6096000"/>
            <a:ext cx="7786767" cy="646331"/>
          </a:xfrm>
          <a:prstGeom prst="rect">
            <a:avLst/>
          </a:prstGeom>
        </p:spPr>
        <p:txBody>
          <a:bodyPr wrap="square">
            <a:spAutoFit/>
          </a:bodyPr>
          <a:lstStyle/>
          <a:p>
            <a:pPr algn="just"/>
            <a:r>
              <a:rPr lang="es-UY" dirty="0" smtClean="0">
                <a:latin typeface="Segoe UI" panose="020B0502040204020203" pitchFamily="34" charset="0"/>
                <a:ea typeface="Verdana" panose="020B0604030504040204" pitchFamily="34" charset="0"/>
                <a:cs typeface="Segoe UI" panose="020B0502040204020203" pitchFamily="34" charset="0"/>
              </a:rPr>
              <a:t>La selección de las mejores cruzas para rendimiento estuvo determinada por el valor de la media de los padres.</a:t>
            </a:r>
            <a:endParaRPr lang="es-UY" dirty="0">
              <a:latin typeface="Segoe UI" panose="020B0502040204020203" pitchFamily="34" charset="0"/>
              <a:ea typeface="Verdana" panose="020B0604030504040204" pitchFamily="34" charset="0"/>
              <a:cs typeface="Segoe UI" panose="020B0502040204020203" pitchFamily="34" charset="0"/>
            </a:endParaRPr>
          </a:p>
        </p:txBody>
      </p:sp>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41341" t="3125" r="41187" b="50776"/>
          <a:stretch/>
        </p:blipFill>
        <p:spPr>
          <a:xfrm>
            <a:off x="3873337" y="2306887"/>
            <a:ext cx="1490789" cy="3161477"/>
          </a:xfrm>
          <a:prstGeom prst="rect">
            <a:avLst/>
          </a:prstGeom>
        </p:spPr>
      </p:pic>
      <p:sp>
        <p:nvSpPr>
          <p:cNvPr id="5" name="CuadroTexto 4"/>
          <p:cNvSpPr txBox="1"/>
          <p:nvPr/>
        </p:nvSpPr>
        <p:spPr>
          <a:xfrm>
            <a:off x="1994003" y="1927370"/>
            <a:ext cx="474810" cy="369332"/>
          </a:xfrm>
          <a:prstGeom prst="rect">
            <a:avLst/>
          </a:prstGeom>
          <a:solidFill>
            <a:schemeClr val="bg1"/>
          </a:solidFill>
        </p:spPr>
        <p:txBody>
          <a:bodyPr wrap="none" rtlCol="0">
            <a:spAutoFit/>
          </a:bodyPr>
          <a:lstStyle/>
          <a:p>
            <a:r>
              <a:rPr lang="en-US" dirty="0" smtClean="0"/>
              <a:t>V</a:t>
            </a:r>
            <a:r>
              <a:rPr lang="en-US" baseline="-25000" dirty="0" smtClean="0"/>
              <a:t>LD</a:t>
            </a:r>
            <a:endParaRPr lang="es-UY" dirty="0"/>
          </a:p>
        </p:txBody>
      </p:sp>
      <p:sp>
        <p:nvSpPr>
          <p:cNvPr id="6" name="CuadroTexto 5"/>
          <p:cNvSpPr txBox="1"/>
          <p:nvPr/>
        </p:nvSpPr>
        <p:spPr>
          <a:xfrm>
            <a:off x="6819626" y="1959969"/>
            <a:ext cx="455574" cy="369332"/>
          </a:xfrm>
          <a:prstGeom prst="rect">
            <a:avLst/>
          </a:prstGeom>
          <a:solidFill>
            <a:schemeClr val="bg1"/>
          </a:solidFill>
        </p:spPr>
        <p:txBody>
          <a:bodyPr wrap="none" rtlCol="0">
            <a:spAutoFit/>
          </a:bodyPr>
          <a:lstStyle/>
          <a:p>
            <a:r>
              <a:rPr lang="en-US" dirty="0" smtClean="0"/>
              <a:t>V</a:t>
            </a:r>
            <a:r>
              <a:rPr lang="en-US" baseline="-25000" dirty="0" smtClean="0"/>
              <a:t>LE</a:t>
            </a:r>
            <a:endParaRPr lang="es-UY" dirty="0"/>
          </a:p>
        </p:txBody>
      </p:sp>
      <p:sp>
        <p:nvSpPr>
          <p:cNvPr id="7" name="Rectángulo 6"/>
          <p:cNvSpPr/>
          <p:nvPr/>
        </p:nvSpPr>
        <p:spPr>
          <a:xfrm>
            <a:off x="8433668" y="2134696"/>
            <a:ext cx="271130" cy="226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8" name="Rectángulo 7"/>
          <p:cNvSpPr/>
          <p:nvPr/>
        </p:nvSpPr>
        <p:spPr>
          <a:xfrm>
            <a:off x="5106970" y="2131698"/>
            <a:ext cx="198953" cy="165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pic>
        <p:nvPicPr>
          <p:cNvPr id="9" name="Imagen 8"/>
          <p:cNvPicPr>
            <a:picLocks noChangeAspect="1"/>
          </p:cNvPicPr>
          <p:nvPr/>
        </p:nvPicPr>
        <p:blipFill rotWithShape="1">
          <a:blip r:embed="rId4">
            <a:extLst>
              <a:ext uri="{28A0092B-C50C-407E-A947-70E740481C1C}">
                <a14:useLocalDpi xmlns:a14="http://schemas.microsoft.com/office/drawing/2010/main" val="0"/>
              </a:ext>
            </a:extLst>
          </a:blip>
          <a:srcRect l="4856" t="11675"/>
          <a:stretch/>
        </p:blipFill>
        <p:spPr>
          <a:xfrm>
            <a:off x="5362165" y="2314376"/>
            <a:ext cx="3746585" cy="3821009"/>
          </a:xfrm>
          <a:prstGeom prst="rect">
            <a:avLst/>
          </a:prstGeom>
        </p:spPr>
      </p:pic>
      <p:sp>
        <p:nvSpPr>
          <p:cNvPr id="10" name="CuadroTexto 9"/>
          <p:cNvSpPr txBox="1"/>
          <p:nvPr/>
        </p:nvSpPr>
        <p:spPr>
          <a:xfrm>
            <a:off x="1718926" y="5810663"/>
            <a:ext cx="1457053" cy="307777"/>
          </a:xfrm>
          <a:prstGeom prst="rect">
            <a:avLst/>
          </a:prstGeom>
          <a:solidFill>
            <a:schemeClr val="bg1"/>
          </a:solidFill>
        </p:spPr>
        <p:txBody>
          <a:bodyPr wrap="square" rtlCol="0">
            <a:spAutoFit/>
          </a:bodyPr>
          <a:lstStyle/>
          <a:p>
            <a:endParaRPr lang="es-UY" sz="1400" dirty="0"/>
          </a:p>
        </p:txBody>
      </p:sp>
      <p:sp>
        <p:nvSpPr>
          <p:cNvPr id="11" name="CuadroTexto 10"/>
          <p:cNvSpPr txBox="1"/>
          <p:nvPr/>
        </p:nvSpPr>
        <p:spPr>
          <a:xfrm>
            <a:off x="6400800" y="5767469"/>
            <a:ext cx="2071767" cy="307777"/>
          </a:xfrm>
          <a:prstGeom prst="rect">
            <a:avLst/>
          </a:prstGeom>
          <a:solidFill>
            <a:schemeClr val="bg1"/>
          </a:solidFill>
        </p:spPr>
        <p:txBody>
          <a:bodyPr wrap="square" rtlCol="0">
            <a:spAutoFit/>
          </a:bodyPr>
          <a:lstStyle/>
          <a:p>
            <a:r>
              <a:rPr lang="en-US" sz="1400" dirty="0" smtClean="0"/>
              <a:t>Media </a:t>
            </a:r>
            <a:r>
              <a:rPr lang="en-US" sz="1400" dirty="0" smtClean="0"/>
              <a:t>de la </a:t>
            </a:r>
            <a:r>
              <a:rPr lang="en-US" sz="1400" dirty="0" err="1" smtClean="0"/>
              <a:t>progenie</a:t>
            </a:r>
            <a:endParaRPr lang="es-UY" sz="1400" dirty="0"/>
          </a:p>
        </p:txBody>
      </p:sp>
      <p:sp>
        <p:nvSpPr>
          <p:cNvPr id="12" name="CuadroTexto 11"/>
          <p:cNvSpPr txBox="1"/>
          <p:nvPr/>
        </p:nvSpPr>
        <p:spPr>
          <a:xfrm rot="16200000">
            <a:off x="-354362" y="3864176"/>
            <a:ext cx="1078052" cy="369332"/>
          </a:xfrm>
          <a:prstGeom prst="rect">
            <a:avLst/>
          </a:prstGeom>
          <a:solidFill>
            <a:schemeClr val="bg1"/>
          </a:solidFill>
        </p:spPr>
        <p:txBody>
          <a:bodyPr wrap="none" rtlCol="0">
            <a:spAutoFit/>
          </a:bodyPr>
          <a:lstStyle/>
          <a:p>
            <a:r>
              <a:rPr lang="en-US" dirty="0" err="1" smtClean="0"/>
              <a:t>Varianza</a:t>
            </a:r>
            <a:endParaRPr lang="es-UY" dirty="0"/>
          </a:p>
        </p:txBody>
      </p:sp>
      <p:sp>
        <p:nvSpPr>
          <p:cNvPr id="13" name="CuadroTexto 12"/>
          <p:cNvSpPr txBox="1"/>
          <p:nvPr/>
        </p:nvSpPr>
        <p:spPr>
          <a:xfrm>
            <a:off x="331713" y="575028"/>
            <a:ext cx="7296334" cy="646331"/>
          </a:xfrm>
          <a:prstGeom prst="rect">
            <a:avLst/>
          </a:prstGeom>
          <a:noFill/>
        </p:spPr>
        <p:txBody>
          <a:bodyPr wrap="square" rtlCol="0">
            <a:spAutoFit/>
          </a:bodyPr>
          <a:lstStyle/>
          <a:p>
            <a:pPr algn="just"/>
            <a:r>
              <a:rPr lang="es-UY" dirty="0" smtClean="0">
                <a:latin typeface="Segoe UI" panose="020B0502040204020203" pitchFamily="34" charset="0"/>
                <a:cs typeface="Segoe UI" panose="020B0502040204020203" pitchFamily="34" charset="0"/>
              </a:rPr>
              <a:t>Selección por la media del 10% superior d </a:t>
            </a:r>
            <a:r>
              <a:rPr lang="es-UY" dirty="0" err="1" smtClean="0">
                <a:latin typeface="Segoe UI" panose="020B0502040204020203" pitchFamily="34" charset="0"/>
                <a:cs typeface="Segoe UI" panose="020B0502040204020203" pitchFamily="34" charset="0"/>
              </a:rPr>
              <a:t>ela</a:t>
            </a:r>
            <a:r>
              <a:rPr lang="es-UY" dirty="0" smtClean="0">
                <a:latin typeface="Segoe UI" panose="020B0502040204020203" pitchFamily="34" charset="0"/>
                <a:cs typeface="Segoe UI" panose="020B0502040204020203" pitchFamily="34" charset="0"/>
              </a:rPr>
              <a:t> progenie usando V</a:t>
            </a:r>
            <a:r>
              <a:rPr lang="es-UY" baseline="-25000" dirty="0" smtClean="0">
                <a:latin typeface="Segoe UI" panose="020B0502040204020203" pitchFamily="34" charset="0"/>
                <a:cs typeface="Segoe UI" panose="020B0502040204020203" pitchFamily="34" charset="0"/>
              </a:rPr>
              <a:t>LD </a:t>
            </a:r>
            <a:r>
              <a:rPr lang="es-UY" dirty="0" smtClean="0">
                <a:latin typeface="Segoe UI" panose="020B0502040204020203" pitchFamily="34" charset="0"/>
                <a:cs typeface="Segoe UI" panose="020B0502040204020203" pitchFamily="34" charset="0"/>
              </a:rPr>
              <a:t>y V</a:t>
            </a:r>
            <a:r>
              <a:rPr lang="es-UY" baseline="-25000" dirty="0" smtClean="0">
                <a:latin typeface="Segoe UI" panose="020B0502040204020203" pitchFamily="34" charset="0"/>
                <a:cs typeface="Segoe UI" panose="020B0502040204020203" pitchFamily="34" charset="0"/>
              </a:rPr>
              <a:t>LE</a:t>
            </a:r>
            <a:r>
              <a:rPr lang="es-UY" dirty="0" smtClean="0">
                <a:latin typeface="Segoe UI" panose="020B0502040204020203" pitchFamily="34" charset="0"/>
                <a:cs typeface="Segoe UI" panose="020B0502040204020203" pitchFamily="34" charset="0"/>
              </a:rPr>
              <a:t>, y por la media de los padres.</a:t>
            </a:r>
            <a:endParaRPr lang="es-UY" dirty="0">
              <a:latin typeface="Segoe UI" panose="020B0502040204020203" pitchFamily="34" charset="0"/>
              <a:cs typeface="Segoe UI" panose="020B0502040204020203" pitchFamily="34" charset="0"/>
            </a:endParaRPr>
          </a:p>
        </p:txBody>
      </p:sp>
      <p:sp>
        <p:nvSpPr>
          <p:cNvPr id="14" name="CuadroTexto 13"/>
          <p:cNvSpPr txBox="1"/>
          <p:nvPr/>
        </p:nvSpPr>
        <p:spPr>
          <a:xfrm>
            <a:off x="376638" y="-61298"/>
            <a:ext cx="2092176" cy="461665"/>
          </a:xfrm>
          <a:prstGeom prst="rect">
            <a:avLst/>
          </a:prstGeom>
          <a:noFill/>
        </p:spPr>
        <p:txBody>
          <a:bodyPr wrap="none" rtlCol="0">
            <a:spAutoFit/>
          </a:bodyPr>
          <a:lstStyle/>
          <a:p>
            <a:r>
              <a:rPr lang="es-ES" sz="2400" b="1" dirty="0" smtClean="0">
                <a:solidFill>
                  <a:schemeClr val="bg1"/>
                </a:solidFill>
                <a:latin typeface="Segoe UI" panose="020B0502040204020203" pitchFamily="34" charset="0"/>
                <a:ea typeface="Verdana" panose="020B0604030504040204" pitchFamily="34" charset="0"/>
                <a:cs typeface="Segoe UI" panose="020B0502040204020203" pitchFamily="34" charset="0"/>
              </a:rPr>
              <a:t>RESULTADOS</a:t>
            </a:r>
            <a:endParaRPr lang="es-ES" sz="2400" b="1" dirty="0">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15" name="CuadroTexto 14"/>
          <p:cNvSpPr txBox="1"/>
          <p:nvPr/>
        </p:nvSpPr>
        <p:spPr>
          <a:xfrm>
            <a:off x="1432930" y="5761538"/>
            <a:ext cx="2071767" cy="307777"/>
          </a:xfrm>
          <a:prstGeom prst="rect">
            <a:avLst/>
          </a:prstGeom>
          <a:solidFill>
            <a:schemeClr val="bg1"/>
          </a:solidFill>
        </p:spPr>
        <p:txBody>
          <a:bodyPr wrap="square" rtlCol="0">
            <a:spAutoFit/>
          </a:bodyPr>
          <a:lstStyle/>
          <a:p>
            <a:r>
              <a:rPr lang="en-US" sz="1400" dirty="0" smtClean="0"/>
              <a:t>Media de la </a:t>
            </a:r>
            <a:r>
              <a:rPr lang="en-US" sz="1400" dirty="0" err="1" smtClean="0"/>
              <a:t>progenie</a:t>
            </a:r>
            <a:endParaRPr lang="es-UY" sz="1400" dirty="0"/>
          </a:p>
        </p:txBody>
      </p:sp>
      <p:sp>
        <p:nvSpPr>
          <p:cNvPr id="16" name="CuadroTexto 15"/>
          <p:cNvSpPr txBox="1"/>
          <p:nvPr/>
        </p:nvSpPr>
        <p:spPr>
          <a:xfrm>
            <a:off x="4321376" y="2052356"/>
            <a:ext cx="745717" cy="276999"/>
          </a:xfrm>
          <a:prstGeom prst="rect">
            <a:avLst/>
          </a:prstGeom>
          <a:noFill/>
        </p:spPr>
        <p:txBody>
          <a:bodyPr wrap="none" rtlCol="0">
            <a:spAutoFit/>
          </a:bodyPr>
          <a:lstStyle/>
          <a:p>
            <a:r>
              <a:rPr lang="en-US" sz="1200" dirty="0" smtClean="0">
                <a:latin typeface="Segoe UI" panose="020B0502040204020203" pitchFamily="34" charset="0"/>
                <a:cs typeface="Segoe UI" panose="020B0502040204020203" pitchFamily="34" charset="0"/>
              </a:rPr>
              <a:t>CRUZAS</a:t>
            </a:r>
            <a:endParaRPr lang="es-UY" sz="1200" dirty="0">
              <a:latin typeface="Segoe UI" panose="020B0502040204020203" pitchFamily="34" charset="0"/>
              <a:cs typeface="Segoe UI" panose="020B0502040204020203" pitchFamily="34" charset="0"/>
            </a:endParaRPr>
          </a:p>
        </p:txBody>
      </p:sp>
      <p:sp>
        <p:nvSpPr>
          <p:cNvPr id="17" name="CuadroTexto 16"/>
          <p:cNvSpPr txBox="1"/>
          <p:nvPr/>
        </p:nvSpPr>
        <p:spPr>
          <a:xfrm>
            <a:off x="4203019" y="3775485"/>
            <a:ext cx="686406" cy="261610"/>
          </a:xfrm>
          <a:prstGeom prst="rect">
            <a:avLst/>
          </a:prstGeom>
          <a:solidFill>
            <a:schemeClr val="bg1"/>
          </a:solidFill>
        </p:spPr>
        <p:txBody>
          <a:bodyPr wrap="none" rtlCol="0">
            <a:spAutoFit/>
          </a:bodyPr>
          <a:lstStyle/>
          <a:p>
            <a:r>
              <a:rPr lang="en-US" sz="1100" dirty="0" smtClean="0">
                <a:latin typeface="Segoe UI" panose="020B0502040204020203" pitchFamily="34" charset="0"/>
                <a:cs typeface="Segoe UI" panose="020B0502040204020203" pitchFamily="34" charset="0"/>
              </a:rPr>
              <a:t>PADRES</a:t>
            </a:r>
            <a:endParaRPr lang="es-UY" sz="1100" dirty="0">
              <a:latin typeface="Segoe UI" panose="020B0502040204020203" pitchFamily="34" charset="0"/>
              <a:cs typeface="Segoe UI" panose="020B0502040204020203" pitchFamily="34" charset="0"/>
            </a:endParaRPr>
          </a:p>
        </p:txBody>
      </p:sp>
      <p:sp>
        <p:nvSpPr>
          <p:cNvPr id="18" name="CuadroTexto 17"/>
          <p:cNvSpPr txBox="1"/>
          <p:nvPr/>
        </p:nvSpPr>
        <p:spPr>
          <a:xfrm>
            <a:off x="128746" y="730044"/>
            <a:ext cx="8006316" cy="1200329"/>
          </a:xfrm>
          <a:prstGeom prst="rect">
            <a:avLst/>
          </a:prstGeom>
          <a:noFill/>
        </p:spPr>
        <p:txBody>
          <a:bodyPr wrap="square" rtlCol="0">
            <a:spAutoFit/>
          </a:bodyPr>
          <a:lstStyle/>
          <a:p>
            <a:pPr algn="just"/>
            <a:r>
              <a:rPr lang="es-ES" dirty="0" smtClean="0">
                <a:latin typeface="Verdana" panose="020B0604030504040204" pitchFamily="34" charset="0"/>
                <a:ea typeface="Verdana" panose="020B0604030504040204" pitchFamily="34" charset="0"/>
                <a:cs typeface="Verdana" panose="020B0604030504040204" pitchFamily="34" charset="0"/>
              </a:rPr>
              <a:t>Varianza vs. media del valor genético de los padres de toda la progenie</a:t>
            </a:r>
            <a:endParaRPr lang="es-ES" dirty="0">
              <a:latin typeface="Verdana" panose="020B0604030504040204" pitchFamily="34" charset="0"/>
              <a:ea typeface="Verdana" panose="020B0604030504040204" pitchFamily="34" charset="0"/>
              <a:cs typeface="Verdana" panose="020B0604030504040204" pitchFamily="34" charset="0"/>
            </a:endParaRPr>
          </a:p>
          <a:p>
            <a:pPr algn="just"/>
            <a:r>
              <a:rPr lang="es-ES" dirty="0" smtClean="0">
                <a:latin typeface="Verdana" panose="020B0604030504040204" pitchFamily="34" charset="0"/>
                <a:ea typeface="Verdana" panose="020B0604030504040204" pitchFamily="34" charset="0"/>
                <a:cs typeface="Verdana" panose="020B0604030504040204" pitchFamily="34" charset="0"/>
              </a:rPr>
              <a:t>La varianza se calculó asumiendo la población en equilibrio de ligamiento y considerando el desequilibrio de ligamiento </a:t>
            </a:r>
            <a:endParaRPr lang="es-ES"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948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p:cNvPicPr>
            <a:picLocks noChangeAspect="1"/>
          </p:cNvPicPr>
          <p:nvPr/>
        </p:nvPicPr>
        <p:blipFill rotWithShape="1">
          <a:blip r:embed="rId2">
            <a:extLst>
              <a:ext uri="{28A0092B-C50C-407E-A947-70E740481C1C}">
                <a14:useLocalDpi xmlns:a14="http://schemas.microsoft.com/office/drawing/2010/main" val="0"/>
              </a:ext>
            </a:extLst>
          </a:blip>
          <a:srcRect l="5249" t="11581" r="4895"/>
          <a:stretch/>
        </p:blipFill>
        <p:spPr>
          <a:xfrm>
            <a:off x="3947837" y="1810376"/>
            <a:ext cx="2282841" cy="2246294"/>
          </a:xfrm>
          <a:prstGeom prst="rect">
            <a:avLst/>
          </a:prstGeom>
        </p:spPr>
      </p:pic>
      <p:pic>
        <p:nvPicPr>
          <p:cNvPr id="11" name="Imagen 10"/>
          <p:cNvPicPr>
            <a:picLocks noChangeAspect="1"/>
          </p:cNvPicPr>
          <p:nvPr/>
        </p:nvPicPr>
        <p:blipFill rotWithShape="1">
          <a:blip r:embed="rId3">
            <a:extLst>
              <a:ext uri="{28A0092B-C50C-407E-A947-70E740481C1C}">
                <a14:useLocalDpi xmlns:a14="http://schemas.microsoft.com/office/drawing/2010/main" val="0"/>
              </a:ext>
            </a:extLst>
          </a:blip>
          <a:srcRect t="10539" r="4311"/>
          <a:stretch/>
        </p:blipFill>
        <p:spPr>
          <a:xfrm>
            <a:off x="208644" y="4282836"/>
            <a:ext cx="2497985" cy="2312624"/>
          </a:xfrm>
          <a:prstGeom prst="rect">
            <a:avLst/>
          </a:prstGeom>
        </p:spPr>
      </p:pic>
      <p:pic>
        <p:nvPicPr>
          <p:cNvPr id="10" name="Imagen 9"/>
          <p:cNvPicPr>
            <a:picLocks noChangeAspect="1"/>
          </p:cNvPicPr>
          <p:nvPr/>
        </p:nvPicPr>
        <p:blipFill rotWithShape="1">
          <a:blip r:embed="rId4">
            <a:extLst>
              <a:ext uri="{28A0092B-C50C-407E-A947-70E740481C1C}">
                <a14:useLocalDpi xmlns:a14="http://schemas.microsoft.com/office/drawing/2010/main" val="0"/>
              </a:ext>
            </a:extLst>
          </a:blip>
          <a:srcRect t="12161" r="4756"/>
          <a:stretch/>
        </p:blipFill>
        <p:spPr>
          <a:xfrm>
            <a:off x="3742660" y="4348713"/>
            <a:ext cx="2488018" cy="2294593"/>
          </a:xfrm>
          <a:prstGeom prst="rect">
            <a:avLst/>
          </a:prstGeom>
        </p:spPr>
      </p:pic>
      <p:sp>
        <p:nvSpPr>
          <p:cNvPr id="2" name="Marcador de fecha 1"/>
          <p:cNvSpPr>
            <a:spLocks noGrp="1"/>
          </p:cNvSpPr>
          <p:nvPr>
            <p:ph type="dt" sz="half" idx="10"/>
          </p:nvPr>
        </p:nvSpPr>
        <p:spPr>
          <a:xfrm>
            <a:off x="0" y="6572617"/>
            <a:ext cx="2057400" cy="365125"/>
          </a:xfrm>
        </p:spPr>
        <p:txBody>
          <a:bodyPr/>
          <a:lstStyle/>
          <a:p>
            <a:fld id="{668151C4-AEE5-4B19-A861-923A22E135F7}" type="datetime1">
              <a:rPr lang="es-UY" smtClean="0"/>
              <a:pPr/>
              <a:t>11/06/2019</a:t>
            </a:fld>
            <a:endParaRPr lang="es-UY" dirty="0"/>
          </a:p>
        </p:txBody>
      </p:sp>
      <p:sp>
        <p:nvSpPr>
          <p:cNvPr id="3" name="Marcador de número de diapositiva 2"/>
          <p:cNvSpPr>
            <a:spLocks noGrp="1"/>
          </p:cNvSpPr>
          <p:nvPr>
            <p:ph type="sldNum" sz="quarter" idx="12"/>
          </p:nvPr>
        </p:nvSpPr>
        <p:spPr/>
        <p:txBody>
          <a:bodyPr/>
          <a:lstStyle/>
          <a:p>
            <a:fld id="{6A989861-F4AC-44E4-AD4E-6200A4702222}" type="slidenum">
              <a:rPr lang="es-UY" smtClean="0"/>
              <a:pPr/>
              <a:t>31</a:t>
            </a:fld>
            <a:endParaRPr lang="es-UY" dirty="0"/>
          </a:p>
        </p:txBody>
      </p:sp>
      <p:sp>
        <p:nvSpPr>
          <p:cNvPr id="15" name="CuadroTexto 14"/>
          <p:cNvSpPr txBox="1"/>
          <p:nvPr/>
        </p:nvSpPr>
        <p:spPr>
          <a:xfrm flipH="1">
            <a:off x="759164" y="524649"/>
            <a:ext cx="4422436" cy="461665"/>
          </a:xfrm>
          <a:prstGeom prst="rect">
            <a:avLst/>
          </a:prstGeom>
          <a:noFill/>
        </p:spPr>
        <p:txBody>
          <a:bodyPr wrap="square" rtlCol="0">
            <a:spAutoFit/>
          </a:bodyPr>
          <a:lstStyle/>
          <a:p>
            <a:pPr algn="ctr"/>
            <a:r>
              <a:rPr lang="en-US" sz="2400" dirty="0" err="1" smtClean="0">
                <a:latin typeface="Verdana" panose="020B0604030504040204" pitchFamily="34" charset="0"/>
                <a:ea typeface="Verdana" panose="020B0604030504040204" pitchFamily="34" charset="0"/>
                <a:cs typeface="Verdana" panose="020B0604030504040204" pitchFamily="34" charset="0"/>
              </a:rPr>
              <a:t>Calidad</a:t>
            </a:r>
            <a:r>
              <a:rPr lang="en-US" sz="2400" dirty="0" smtClean="0">
                <a:latin typeface="Verdana" panose="020B0604030504040204" pitchFamily="34" charset="0"/>
                <a:ea typeface="Verdana" panose="020B0604030504040204" pitchFamily="34" charset="0"/>
                <a:cs typeface="Verdana" panose="020B0604030504040204" pitchFamily="34" charset="0"/>
              </a:rPr>
              <a:t> </a:t>
            </a:r>
            <a:r>
              <a:rPr lang="en-US" sz="2400" dirty="0" err="1" smtClean="0">
                <a:latin typeface="Verdana" panose="020B0604030504040204" pitchFamily="34" charset="0"/>
                <a:ea typeface="Verdana" panose="020B0604030504040204" pitchFamily="34" charset="0"/>
                <a:cs typeface="Verdana" panose="020B0604030504040204" pitchFamily="34" charset="0"/>
              </a:rPr>
              <a:t>panadera</a:t>
            </a:r>
            <a:r>
              <a:rPr lang="en-US" sz="2400" dirty="0" smtClean="0">
                <a:latin typeface="Verdana" panose="020B0604030504040204" pitchFamily="34" charset="0"/>
                <a:ea typeface="Verdana" panose="020B0604030504040204" pitchFamily="34" charset="0"/>
                <a:cs typeface="Verdana" panose="020B0604030504040204" pitchFamily="34" charset="0"/>
              </a:rPr>
              <a:t> </a:t>
            </a:r>
            <a:r>
              <a:rPr lang="en-US" sz="2400" dirty="0" err="1" smtClean="0">
                <a:latin typeface="Verdana" panose="020B0604030504040204" pitchFamily="34" charset="0"/>
                <a:ea typeface="Verdana" panose="020B0604030504040204" pitchFamily="34" charset="0"/>
                <a:cs typeface="Verdana" panose="020B0604030504040204" pitchFamily="34" charset="0"/>
              </a:rPr>
              <a:t>en</a:t>
            </a:r>
            <a:r>
              <a:rPr lang="en-US" sz="2400" dirty="0" smtClean="0">
                <a:latin typeface="Verdana" panose="020B0604030504040204" pitchFamily="34" charset="0"/>
                <a:ea typeface="Verdana" panose="020B0604030504040204" pitchFamily="34" charset="0"/>
                <a:cs typeface="Verdana" panose="020B0604030504040204" pitchFamily="34" charset="0"/>
              </a:rPr>
              <a:t> </a:t>
            </a:r>
            <a:r>
              <a:rPr lang="en-US" sz="2400" dirty="0" err="1" smtClean="0">
                <a:latin typeface="Verdana" panose="020B0604030504040204" pitchFamily="34" charset="0"/>
                <a:ea typeface="Verdana" panose="020B0604030504040204" pitchFamily="34" charset="0"/>
                <a:cs typeface="Verdana" panose="020B0604030504040204" pitchFamily="34" charset="0"/>
              </a:rPr>
              <a:t>trigo</a:t>
            </a:r>
            <a:endParaRPr lang="es-UY" sz="2400" dirty="0">
              <a:latin typeface="Verdana" panose="020B0604030504040204" pitchFamily="34" charset="0"/>
              <a:ea typeface="Verdana" panose="020B0604030504040204" pitchFamily="34" charset="0"/>
              <a:cs typeface="Verdana" panose="020B0604030504040204" pitchFamily="34" charset="0"/>
            </a:endParaRPr>
          </a:p>
        </p:txBody>
      </p:sp>
      <p:sp>
        <p:nvSpPr>
          <p:cNvPr id="28" name="CuadroTexto 27"/>
          <p:cNvSpPr txBox="1"/>
          <p:nvPr/>
        </p:nvSpPr>
        <p:spPr>
          <a:xfrm>
            <a:off x="4918831" y="1496479"/>
            <a:ext cx="340851" cy="274494"/>
          </a:xfrm>
          <a:prstGeom prst="rect">
            <a:avLst/>
          </a:prstGeom>
          <a:solidFill>
            <a:schemeClr val="bg1"/>
          </a:solidFill>
        </p:spPr>
        <p:txBody>
          <a:bodyPr wrap="none" rtlCol="0">
            <a:spAutoFit/>
          </a:bodyPr>
          <a:lstStyle/>
          <a:p>
            <a:r>
              <a:rPr lang="en-US" sz="1600" dirty="0" smtClean="0"/>
              <a:t>V</a:t>
            </a:r>
            <a:r>
              <a:rPr lang="en-US" sz="1600" baseline="-25000" dirty="0" smtClean="0"/>
              <a:t>LE</a:t>
            </a:r>
            <a:endParaRPr lang="es-UY" sz="1600" dirty="0"/>
          </a:p>
        </p:txBody>
      </p:sp>
      <p:sp>
        <p:nvSpPr>
          <p:cNvPr id="29" name="Rectángulo 28"/>
          <p:cNvSpPr/>
          <p:nvPr/>
        </p:nvSpPr>
        <p:spPr>
          <a:xfrm>
            <a:off x="2353398" y="1930862"/>
            <a:ext cx="179310" cy="137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2" name="Rectángulo 31"/>
          <p:cNvSpPr/>
          <p:nvPr/>
        </p:nvSpPr>
        <p:spPr>
          <a:xfrm>
            <a:off x="490338" y="1984389"/>
            <a:ext cx="1266348" cy="151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33" name="CuadroTexto 32"/>
          <p:cNvSpPr txBox="1"/>
          <p:nvPr/>
        </p:nvSpPr>
        <p:spPr>
          <a:xfrm>
            <a:off x="1457636" y="1496479"/>
            <a:ext cx="499686" cy="274493"/>
          </a:xfrm>
          <a:prstGeom prst="rect">
            <a:avLst/>
          </a:prstGeom>
          <a:solidFill>
            <a:schemeClr val="bg1"/>
          </a:solidFill>
        </p:spPr>
        <p:txBody>
          <a:bodyPr wrap="square" rtlCol="0">
            <a:spAutoFit/>
          </a:bodyPr>
          <a:lstStyle/>
          <a:p>
            <a:r>
              <a:rPr lang="en-US" sz="1600" dirty="0" smtClean="0"/>
              <a:t>V</a:t>
            </a:r>
            <a:r>
              <a:rPr lang="en-US" sz="1600" baseline="-25000" dirty="0" smtClean="0"/>
              <a:t>LD</a:t>
            </a:r>
            <a:endParaRPr lang="es-UY" sz="1600" dirty="0"/>
          </a:p>
        </p:txBody>
      </p:sp>
      <p:sp>
        <p:nvSpPr>
          <p:cNvPr id="34" name="CuadroTexto 33"/>
          <p:cNvSpPr txBox="1"/>
          <p:nvPr/>
        </p:nvSpPr>
        <p:spPr>
          <a:xfrm>
            <a:off x="682278" y="1232597"/>
            <a:ext cx="2746722" cy="276999"/>
          </a:xfrm>
          <a:prstGeom prst="rect">
            <a:avLst/>
          </a:prstGeom>
          <a:noFill/>
        </p:spPr>
        <p:txBody>
          <a:bodyPr wrap="square" rtlCol="0">
            <a:spAutoFit/>
          </a:bodyPr>
          <a:lstStyle/>
          <a:p>
            <a:r>
              <a:rPr lang="en-US" sz="1200" dirty="0" err="1" smtClean="0">
                <a:latin typeface="Verdana" panose="020B0604030504040204" pitchFamily="34" charset="0"/>
                <a:ea typeface="Verdana" panose="020B0604030504040204" pitchFamily="34" charset="0"/>
                <a:cs typeface="Verdana" panose="020B0604030504040204" pitchFamily="34" charset="0"/>
              </a:rPr>
              <a:t>Contenido</a:t>
            </a:r>
            <a:r>
              <a:rPr lang="en-US" sz="1200" dirty="0" smtClean="0">
                <a:latin typeface="Verdana" panose="020B0604030504040204" pitchFamily="34" charset="0"/>
                <a:ea typeface="Verdana" panose="020B0604030504040204" pitchFamily="34" charset="0"/>
                <a:cs typeface="Verdana" panose="020B0604030504040204" pitchFamily="34" charset="0"/>
              </a:rPr>
              <a:t> de </a:t>
            </a:r>
            <a:r>
              <a:rPr lang="en-US" sz="1200" dirty="0" err="1" smtClean="0">
                <a:latin typeface="Verdana" panose="020B0604030504040204" pitchFamily="34" charset="0"/>
                <a:ea typeface="Verdana" panose="020B0604030504040204" pitchFamily="34" charset="0"/>
                <a:cs typeface="Verdana" panose="020B0604030504040204" pitchFamily="34" charset="0"/>
              </a:rPr>
              <a:t>proteína</a:t>
            </a:r>
            <a:r>
              <a:rPr lang="en-US" sz="1200" dirty="0" smtClean="0">
                <a:latin typeface="Verdana" panose="020B0604030504040204" pitchFamily="34" charset="0"/>
                <a:ea typeface="Verdana" panose="020B0604030504040204" pitchFamily="34" charset="0"/>
                <a:cs typeface="Verdana" panose="020B0604030504040204" pitchFamily="34" charset="0"/>
              </a:rPr>
              <a:t> </a:t>
            </a:r>
            <a:r>
              <a:rPr lang="en-US" sz="1200" dirty="0" err="1" smtClean="0">
                <a:latin typeface="Verdana" panose="020B0604030504040204" pitchFamily="34" charset="0"/>
                <a:ea typeface="Verdana" panose="020B0604030504040204" pitchFamily="34" charset="0"/>
                <a:cs typeface="Verdana" panose="020B0604030504040204" pitchFamily="34" charset="0"/>
              </a:rPr>
              <a:t>en</a:t>
            </a:r>
            <a:r>
              <a:rPr lang="en-US" sz="1200" dirty="0" smtClean="0">
                <a:latin typeface="Verdana" panose="020B0604030504040204" pitchFamily="34" charset="0"/>
                <a:ea typeface="Verdana" panose="020B0604030504040204" pitchFamily="34" charset="0"/>
                <a:cs typeface="Verdana" panose="020B0604030504040204" pitchFamily="34" charset="0"/>
              </a:rPr>
              <a:t> </a:t>
            </a:r>
            <a:r>
              <a:rPr lang="en-US" sz="1200" dirty="0" err="1" smtClean="0">
                <a:latin typeface="Verdana" panose="020B0604030504040204" pitchFamily="34" charset="0"/>
                <a:ea typeface="Verdana" panose="020B0604030504040204" pitchFamily="34" charset="0"/>
                <a:cs typeface="Verdana" panose="020B0604030504040204" pitchFamily="34" charset="0"/>
              </a:rPr>
              <a:t>grano</a:t>
            </a:r>
            <a:endParaRPr lang="es-UY" sz="1200" dirty="0">
              <a:latin typeface="Verdana" panose="020B0604030504040204" pitchFamily="34" charset="0"/>
              <a:ea typeface="Verdana" panose="020B0604030504040204" pitchFamily="34" charset="0"/>
              <a:cs typeface="Verdana" panose="020B0604030504040204" pitchFamily="34" charset="0"/>
            </a:endParaRPr>
          </a:p>
        </p:txBody>
      </p:sp>
      <p:sp>
        <p:nvSpPr>
          <p:cNvPr id="41" name="CuadroTexto 40"/>
          <p:cNvSpPr txBox="1"/>
          <p:nvPr/>
        </p:nvSpPr>
        <p:spPr>
          <a:xfrm rot="16200000">
            <a:off x="-277436" y="5205991"/>
            <a:ext cx="948276" cy="245843"/>
          </a:xfrm>
          <a:prstGeom prst="rect">
            <a:avLst/>
          </a:prstGeom>
          <a:solidFill>
            <a:schemeClr val="bg1"/>
          </a:solidFill>
        </p:spPr>
        <p:txBody>
          <a:bodyPr wrap="square" rtlCol="0">
            <a:spAutoFit/>
          </a:bodyPr>
          <a:lstStyle/>
          <a:p>
            <a:pPr algn="ctr"/>
            <a:r>
              <a:rPr lang="en-US" sz="1400" dirty="0" smtClean="0"/>
              <a:t>V</a:t>
            </a:r>
            <a:r>
              <a:rPr lang="en-US" sz="1400" baseline="-25000" dirty="0" smtClean="0"/>
              <a:t>LD</a:t>
            </a:r>
            <a:endParaRPr lang="es-UY" sz="1400" dirty="0"/>
          </a:p>
        </p:txBody>
      </p:sp>
      <p:sp>
        <p:nvSpPr>
          <p:cNvPr id="42" name="CuadroTexto 41"/>
          <p:cNvSpPr txBox="1"/>
          <p:nvPr/>
        </p:nvSpPr>
        <p:spPr>
          <a:xfrm rot="16200000">
            <a:off x="3274591" y="5032748"/>
            <a:ext cx="976641" cy="245843"/>
          </a:xfrm>
          <a:prstGeom prst="rect">
            <a:avLst/>
          </a:prstGeom>
          <a:solidFill>
            <a:schemeClr val="bg1"/>
          </a:solidFill>
        </p:spPr>
        <p:txBody>
          <a:bodyPr wrap="square" rtlCol="0">
            <a:spAutoFit/>
          </a:bodyPr>
          <a:lstStyle/>
          <a:p>
            <a:pPr algn="ctr"/>
            <a:r>
              <a:rPr lang="en-US" sz="1400" dirty="0" smtClean="0"/>
              <a:t>V</a:t>
            </a:r>
            <a:r>
              <a:rPr lang="en-US" sz="1400" baseline="-25000" dirty="0" smtClean="0"/>
              <a:t>LE</a:t>
            </a:r>
            <a:endParaRPr lang="es-UY" sz="1400" dirty="0"/>
          </a:p>
        </p:txBody>
      </p:sp>
      <p:sp>
        <p:nvSpPr>
          <p:cNvPr id="23" name="CuadroTexto 22"/>
          <p:cNvSpPr txBox="1"/>
          <p:nvPr/>
        </p:nvSpPr>
        <p:spPr>
          <a:xfrm>
            <a:off x="376638" y="-61298"/>
            <a:ext cx="2092176" cy="461665"/>
          </a:xfrm>
          <a:prstGeom prst="rect">
            <a:avLst/>
          </a:prstGeom>
          <a:noFill/>
        </p:spPr>
        <p:txBody>
          <a:bodyPr wrap="none" rtlCol="0">
            <a:spAutoFit/>
          </a:bodyPr>
          <a:lstStyle/>
          <a:p>
            <a:r>
              <a:rPr lang="es-ES" sz="2400" b="1" dirty="0" smtClean="0">
                <a:solidFill>
                  <a:schemeClr val="bg1"/>
                </a:solidFill>
                <a:latin typeface="Segoe UI" panose="020B0502040204020203" pitchFamily="34" charset="0"/>
                <a:ea typeface="Verdana" panose="020B0604030504040204" pitchFamily="34" charset="0"/>
                <a:cs typeface="Segoe UI" panose="020B0502040204020203" pitchFamily="34" charset="0"/>
              </a:rPr>
              <a:t>RESULTADOS</a:t>
            </a:r>
            <a:endParaRPr lang="es-ES" sz="2400" b="1" dirty="0">
              <a:solidFill>
                <a:schemeClr val="bg1"/>
              </a:solidFill>
              <a:latin typeface="Segoe UI" panose="020B0502040204020203" pitchFamily="34" charset="0"/>
              <a:ea typeface="Verdana" panose="020B0604030504040204" pitchFamily="34" charset="0"/>
              <a:cs typeface="Segoe UI" panose="020B0502040204020203" pitchFamily="34" charset="0"/>
            </a:endParaRPr>
          </a:p>
        </p:txBody>
      </p:sp>
      <p:sp>
        <p:nvSpPr>
          <p:cNvPr id="5" name="Rectángulo 4"/>
          <p:cNvSpPr/>
          <p:nvPr/>
        </p:nvSpPr>
        <p:spPr>
          <a:xfrm>
            <a:off x="6214730" y="2373358"/>
            <a:ext cx="2882427" cy="2585323"/>
          </a:xfrm>
          <a:prstGeom prst="rect">
            <a:avLst/>
          </a:prstGeom>
        </p:spPr>
        <p:txBody>
          <a:bodyPr wrap="square">
            <a:spAutoFit/>
          </a:bodyPr>
          <a:lstStyle/>
          <a:p>
            <a:pPr algn="just"/>
            <a:r>
              <a:rPr lang="es-UY" dirty="0" smtClean="0">
                <a:latin typeface="Segoe UI" panose="020B0502040204020203" pitchFamily="34" charset="0"/>
                <a:ea typeface="Verdana" panose="020B0604030504040204" pitchFamily="34" charset="0"/>
                <a:cs typeface="Segoe UI" panose="020B0502040204020203" pitchFamily="34" charset="0"/>
              </a:rPr>
              <a:t>Para calidad panadera hubieron menos cruzas en común que para rendimiento</a:t>
            </a:r>
          </a:p>
          <a:p>
            <a:pPr algn="just"/>
            <a:endParaRPr lang="es-UY" dirty="0" smtClean="0">
              <a:latin typeface="Segoe UI" panose="020B0502040204020203" pitchFamily="34" charset="0"/>
              <a:ea typeface="Verdana" panose="020B0604030504040204" pitchFamily="34" charset="0"/>
              <a:cs typeface="Segoe UI" panose="020B0502040204020203" pitchFamily="34" charset="0"/>
            </a:endParaRPr>
          </a:p>
          <a:p>
            <a:pPr algn="just"/>
            <a:r>
              <a:rPr lang="es-UY" dirty="0" smtClean="0">
                <a:latin typeface="Segoe UI" panose="020B0502040204020203" pitchFamily="34" charset="0"/>
                <a:ea typeface="Verdana" panose="020B0604030504040204" pitchFamily="34" charset="0"/>
                <a:cs typeface="Segoe UI" panose="020B0502040204020203" pitchFamily="34" charset="0"/>
              </a:rPr>
              <a:t>De todos modos aún un alto número de cruzas fueron comunes a los 3 métodos.</a:t>
            </a:r>
            <a:endParaRPr lang="es-UY" dirty="0">
              <a:latin typeface="Segoe UI" panose="020B0502040204020203" pitchFamily="34" charset="0"/>
              <a:cs typeface="Segoe UI" panose="020B0502040204020203" pitchFamily="34" charset="0"/>
            </a:endParaRPr>
          </a:p>
        </p:txBody>
      </p:sp>
      <p:sp>
        <p:nvSpPr>
          <p:cNvPr id="44" name="CuadroTexto 43"/>
          <p:cNvSpPr txBox="1"/>
          <p:nvPr/>
        </p:nvSpPr>
        <p:spPr>
          <a:xfrm rot="16200000">
            <a:off x="3336595" y="2886990"/>
            <a:ext cx="976641" cy="245843"/>
          </a:xfrm>
          <a:prstGeom prst="rect">
            <a:avLst/>
          </a:prstGeom>
          <a:solidFill>
            <a:schemeClr val="bg1"/>
          </a:solidFill>
        </p:spPr>
        <p:txBody>
          <a:bodyPr wrap="square" rtlCol="0">
            <a:spAutoFit/>
          </a:bodyPr>
          <a:lstStyle/>
          <a:p>
            <a:pPr algn="ctr"/>
            <a:r>
              <a:rPr lang="en-US" sz="1400" dirty="0" smtClean="0"/>
              <a:t>V</a:t>
            </a:r>
            <a:r>
              <a:rPr lang="en-US" sz="1400" baseline="-25000" dirty="0" smtClean="0"/>
              <a:t>LE</a:t>
            </a:r>
            <a:endParaRPr lang="es-UY" sz="1400" dirty="0"/>
          </a:p>
        </p:txBody>
      </p:sp>
      <p:sp>
        <p:nvSpPr>
          <p:cNvPr id="45" name="CuadroTexto 44"/>
          <p:cNvSpPr txBox="1"/>
          <p:nvPr/>
        </p:nvSpPr>
        <p:spPr>
          <a:xfrm rot="16200000">
            <a:off x="-279264" y="2810601"/>
            <a:ext cx="948276" cy="245843"/>
          </a:xfrm>
          <a:prstGeom prst="rect">
            <a:avLst/>
          </a:prstGeom>
          <a:solidFill>
            <a:schemeClr val="bg1"/>
          </a:solidFill>
        </p:spPr>
        <p:txBody>
          <a:bodyPr wrap="square" rtlCol="0">
            <a:spAutoFit/>
          </a:bodyPr>
          <a:lstStyle/>
          <a:p>
            <a:pPr algn="ctr"/>
            <a:r>
              <a:rPr lang="en-US" sz="1400" dirty="0" smtClean="0"/>
              <a:t>V</a:t>
            </a:r>
            <a:r>
              <a:rPr lang="en-US" sz="1400" baseline="-25000" dirty="0" smtClean="0"/>
              <a:t>LD</a:t>
            </a:r>
            <a:endParaRPr lang="es-UY" sz="1400" dirty="0"/>
          </a:p>
        </p:txBody>
      </p:sp>
      <p:pic>
        <p:nvPicPr>
          <p:cNvPr id="13" name="Imagen 12"/>
          <p:cNvPicPr>
            <a:picLocks noChangeAspect="1"/>
          </p:cNvPicPr>
          <p:nvPr/>
        </p:nvPicPr>
        <p:blipFill rotWithShape="1">
          <a:blip r:embed="rId5">
            <a:extLst>
              <a:ext uri="{28A0092B-C50C-407E-A947-70E740481C1C}">
                <a14:useLocalDpi xmlns:a14="http://schemas.microsoft.com/office/drawing/2010/main" val="0"/>
              </a:ext>
            </a:extLst>
          </a:blip>
          <a:srcRect l="5862" t="11973" r="4185" b="466"/>
          <a:stretch/>
        </p:blipFill>
        <p:spPr>
          <a:xfrm>
            <a:off x="414670" y="1807535"/>
            <a:ext cx="2314382" cy="2252888"/>
          </a:xfrm>
          <a:prstGeom prst="rect">
            <a:avLst/>
          </a:prstGeom>
        </p:spPr>
      </p:pic>
      <p:pic>
        <p:nvPicPr>
          <p:cNvPr id="26" name="Imagen 25"/>
          <p:cNvPicPr>
            <a:picLocks noChangeAspect="1"/>
          </p:cNvPicPr>
          <p:nvPr/>
        </p:nvPicPr>
        <p:blipFill rotWithShape="1">
          <a:blip r:embed="rId6">
            <a:extLst>
              <a:ext uri="{28A0092B-C50C-407E-A947-70E740481C1C}">
                <a14:useLocalDpi xmlns:a14="http://schemas.microsoft.com/office/drawing/2010/main" val="0"/>
              </a:ext>
            </a:extLst>
          </a:blip>
          <a:srcRect l="41159" t="49732" r="41601" b="359"/>
          <a:stretch/>
        </p:blipFill>
        <p:spPr>
          <a:xfrm>
            <a:off x="2852005" y="1633725"/>
            <a:ext cx="972879" cy="2080220"/>
          </a:xfrm>
          <a:prstGeom prst="rect">
            <a:avLst/>
          </a:prstGeom>
        </p:spPr>
      </p:pic>
      <p:sp>
        <p:nvSpPr>
          <p:cNvPr id="31" name="Rectángulo 30"/>
          <p:cNvSpPr/>
          <p:nvPr/>
        </p:nvSpPr>
        <p:spPr>
          <a:xfrm>
            <a:off x="3615641" y="1635142"/>
            <a:ext cx="150925" cy="113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nvGrpSpPr>
          <p:cNvPr id="14" name="Grupo 13"/>
          <p:cNvGrpSpPr/>
          <p:nvPr/>
        </p:nvGrpSpPr>
        <p:grpSpPr>
          <a:xfrm>
            <a:off x="2759720" y="4133000"/>
            <a:ext cx="1005109" cy="2150371"/>
            <a:chOff x="2700669" y="4189402"/>
            <a:chExt cx="1005109" cy="2150371"/>
          </a:xfrm>
        </p:grpSpPr>
        <p:pic>
          <p:nvPicPr>
            <p:cNvPr id="36" name="Imagen 35"/>
            <p:cNvPicPr>
              <a:picLocks noChangeAspect="1"/>
            </p:cNvPicPr>
            <p:nvPr/>
          </p:nvPicPr>
          <p:blipFill rotWithShape="1">
            <a:blip r:embed="rId7" cstate="print">
              <a:extLst>
                <a:ext uri="{28A0092B-C50C-407E-A947-70E740481C1C}">
                  <a14:useLocalDpi xmlns:a14="http://schemas.microsoft.com/office/drawing/2010/main" val="0"/>
                </a:ext>
              </a:extLst>
            </a:blip>
            <a:srcRect l="41077" t="49608" r="41899" b="356"/>
            <a:stretch/>
          </p:blipFill>
          <p:spPr>
            <a:xfrm>
              <a:off x="2700669" y="4199857"/>
              <a:ext cx="956359" cy="2139916"/>
            </a:xfrm>
            <a:prstGeom prst="rect">
              <a:avLst/>
            </a:prstGeom>
          </p:spPr>
        </p:pic>
        <p:sp>
          <p:nvSpPr>
            <p:cNvPr id="38" name="Rectángulo 37"/>
            <p:cNvSpPr/>
            <p:nvPr/>
          </p:nvSpPr>
          <p:spPr>
            <a:xfrm>
              <a:off x="3574202" y="4189402"/>
              <a:ext cx="131576" cy="100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sp>
        <p:nvSpPr>
          <p:cNvPr id="16" name="CuadroTexto 15"/>
          <p:cNvSpPr txBox="1"/>
          <p:nvPr/>
        </p:nvSpPr>
        <p:spPr>
          <a:xfrm>
            <a:off x="4600885" y="3825223"/>
            <a:ext cx="1457053" cy="307777"/>
          </a:xfrm>
          <a:prstGeom prst="rect">
            <a:avLst/>
          </a:prstGeom>
          <a:solidFill>
            <a:schemeClr val="bg1"/>
          </a:solidFill>
        </p:spPr>
        <p:txBody>
          <a:bodyPr wrap="square" rtlCol="0">
            <a:spAutoFit/>
          </a:bodyPr>
          <a:lstStyle/>
          <a:p>
            <a:r>
              <a:rPr lang="en-US" sz="1400" dirty="0" smtClean="0"/>
              <a:t>Mid-parent</a:t>
            </a:r>
            <a:endParaRPr lang="es-UY" sz="1400" dirty="0"/>
          </a:p>
        </p:txBody>
      </p:sp>
      <p:sp>
        <p:nvSpPr>
          <p:cNvPr id="47" name="CuadroTexto 46"/>
          <p:cNvSpPr txBox="1"/>
          <p:nvPr/>
        </p:nvSpPr>
        <p:spPr>
          <a:xfrm>
            <a:off x="4664709" y="6407068"/>
            <a:ext cx="1457053" cy="307777"/>
          </a:xfrm>
          <a:prstGeom prst="rect">
            <a:avLst/>
          </a:prstGeom>
          <a:solidFill>
            <a:schemeClr val="bg1"/>
          </a:solidFill>
        </p:spPr>
        <p:txBody>
          <a:bodyPr wrap="square" rtlCol="0">
            <a:spAutoFit/>
          </a:bodyPr>
          <a:lstStyle/>
          <a:p>
            <a:r>
              <a:rPr lang="en-US" sz="1400" dirty="0" smtClean="0"/>
              <a:t>Mid-parent</a:t>
            </a:r>
            <a:endParaRPr lang="es-UY" sz="1400" dirty="0"/>
          </a:p>
        </p:txBody>
      </p:sp>
      <p:sp>
        <p:nvSpPr>
          <p:cNvPr id="48" name="CuadroTexto 47"/>
          <p:cNvSpPr txBox="1"/>
          <p:nvPr/>
        </p:nvSpPr>
        <p:spPr>
          <a:xfrm>
            <a:off x="994563" y="6371561"/>
            <a:ext cx="1457053" cy="307777"/>
          </a:xfrm>
          <a:prstGeom prst="rect">
            <a:avLst/>
          </a:prstGeom>
          <a:solidFill>
            <a:schemeClr val="bg1"/>
          </a:solidFill>
        </p:spPr>
        <p:txBody>
          <a:bodyPr wrap="square" rtlCol="0">
            <a:spAutoFit/>
          </a:bodyPr>
          <a:lstStyle/>
          <a:p>
            <a:r>
              <a:rPr lang="en-US" sz="1400" dirty="0" smtClean="0"/>
              <a:t>Mid-parent</a:t>
            </a:r>
            <a:endParaRPr lang="es-UY" sz="1400" dirty="0"/>
          </a:p>
        </p:txBody>
      </p:sp>
      <p:sp>
        <p:nvSpPr>
          <p:cNvPr id="49" name="CuadroTexto 48"/>
          <p:cNvSpPr txBox="1"/>
          <p:nvPr/>
        </p:nvSpPr>
        <p:spPr>
          <a:xfrm>
            <a:off x="1092783" y="3829835"/>
            <a:ext cx="1457053" cy="307777"/>
          </a:xfrm>
          <a:prstGeom prst="rect">
            <a:avLst/>
          </a:prstGeom>
          <a:solidFill>
            <a:schemeClr val="bg1"/>
          </a:solidFill>
        </p:spPr>
        <p:txBody>
          <a:bodyPr wrap="square" rtlCol="0">
            <a:spAutoFit/>
          </a:bodyPr>
          <a:lstStyle/>
          <a:p>
            <a:r>
              <a:rPr lang="en-US" sz="1400" dirty="0" smtClean="0"/>
              <a:t>Mid-parent</a:t>
            </a:r>
            <a:endParaRPr lang="es-UY" sz="1400" dirty="0"/>
          </a:p>
        </p:txBody>
      </p:sp>
      <p:sp>
        <p:nvSpPr>
          <p:cNvPr id="50" name="CuadroTexto 49"/>
          <p:cNvSpPr txBox="1"/>
          <p:nvPr/>
        </p:nvSpPr>
        <p:spPr>
          <a:xfrm>
            <a:off x="502243" y="4036614"/>
            <a:ext cx="2436693" cy="276999"/>
          </a:xfrm>
          <a:prstGeom prst="rect">
            <a:avLst/>
          </a:prstGeom>
          <a:noFill/>
        </p:spPr>
        <p:txBody>
          <a:bodyPr wrap="square" rtlCol="0">
            <a:spAutoFit/>
          </a:bodyPr>
          <a:lstStyle/>
          <a:p>
            <a:r>
              <a:rPr lang="en-US" sz="1200" dirty="0" err="1" smtClean="0">
                <a:latin typeface="Verdana" panose="020B0604030504040204" pitchFamily="34" charset="0"/>
                <a:ea typeface="Verdana" panose="020B0604030504040204" pitchFamily="34" charset="0"/>
                <a:cs typeface="Verdana" panose="020B0604030504040204" pitchFamily="34" charset="0"/>
              </a:rPr>
              <a:t>Volumen</a:t>
            </a:r>
            <a:r>
              <a:rPr lang="en-US" sz="1200" dirty="0" smtClean="0">
                <a:latin typeface="Verdana" panose="020B0604030504040204" pitchFamily="34" charset="0"/>
                <a:ea typeface="Verdana" panose="020B0604030504040204" pitchFamily="34" charset="0"/>
                <a:cs typeface="Verdana" panose="020B0604030504040204" pitchFamily="34" charset="0"/>
              </a:rPr>
              <a:t> de </a:t>
            </a:r>
            <a:r>
              <a:rPr lang="en-US" sz="1200" dirty="0" err="1" smtClean="0">
                <a:latin typeface="Verdana" panose="020B0604030504040204" pitchFamily="34" charset="0"/>
                <a:ea typeface="Verdana" panose="020B0604030504040204" pitchFamily="34" charset="0"/>
                <a:cs typeface="Verdana" panose="020B0604030504040204" pitchFamily="34" charset="0"/>
              </a:rPr>
              <a:t>hogaza</a:t>
            </a:r>
            <a:r>
              <a:rPr lang="en-US" sz="1200" dirty="0" smtClean="0">
                <a:latin typeface="Verdana" panose="020B0604030504040204" pitchFamily="34" charset="0"/>
                <a:ea typeface="Verdana" panose="020B0604030504040204" pitchFamily="34" charset="0"/>
                <a:cs typeface="Verdana" panose="020B0604030504040204" pitchFamily="34" charset="0"/>
              </a:rPr>
              <a:t> de pan</a:t>
            </a:r>
            <a:endParaRPr lang="es-UY"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2329780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8600" y="533400"/>
            <a:ext cx="8839200" cy="990600"/>
          </a:xfrm>
        </p:spPr>
        <p:txBody>
          <a:bodyPr>
            <a:normAutofit fontScale="90000"/>
          </a:bodyPr>
          <a:lstStyle/>
          <a:p>
            <a:r>
              <a:rPr lang="es-UY" dirty="0" smtClean="0"/>
              <a:t>Instituciones que financiaron la investigación</a:t>
            </a:r>
            <a:endParaRPr lang="es-UY" dirty="0"/>
          </a:p>
        </p:txBody>
      </p:sp>
      <p:pic>
        <p:nvPicPr>
          <p:cNvPr id="3" name="Picture 6" descr="http://www.ciu.com.uy/innovaportal/file/52488/1/logo-ani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6881" y="3360251"/>
            <a:ext cx="2250373" cy="131807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http://3.bp.blogspot.com/-CYpH-8hfeAQ/UJboP2to_yI/AAAAAAAAAGg/nwk8oa1teaI/s200/CS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276600"/>
            <a:ext cx="2255386" cy="11164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2" descr="udela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7878" y="1600200"/>
            <a:ext cx="2981030" cy="10284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http://www.inia.org.uy/online/files/contenidos/link_0707200909561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32726" y="4042438"/>
            <a:ext cx="2701104" cy="875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1725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GRACIAS </a:t>
            </a:r>
            <a:endParaRPr lang="en-US" dirty="0"/>
          </a:p>
        </p:txBody>
      </p:sp>
    </p:spTree>
    <p:extLst>
      <p:ext uri="{BB962C8B-B14F-4D97-AF65-F5344CB8AC3E}">
        <p14:creationId xmlns:p14="http://schemas.microsoft.com/office/powerpoint/2010/main" val="1663096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6005" y="1401437"/>
            <a:ext cx="2540204" cy="2762440"/>
          </a:xfrm>
          <a:prstGeom prst="rect">
            <a:avLst/>
          </a:prstGeom>
        </p:spPr>
      </p:pic>
      <p:sp>
        <p:nvSpPr>
          <p:cNvPr id="50" name="CuadroTexto 49"/>
          <p:cNvSpPr txBox="1"/>
          <p:nvPr/>
        </p:nvSpPr>
        <p:spPr>
          <a:xfrm>
            <a:off x="144057" y="-46210"/>
            <a:ext cx="5960286" cy="461665"/>
          </a:xfrm>
          <a:prstGeom prst="rect">
            <a:avLst/>
          </a:prstGeom>
          <a:noFill/>
        </p:spPr>
        <p:txBody>
          <a:bodyPr wrap="none" rtlCol="0">
            <a:spAutoFit/>
          </a:bodyPr>
          <a:lstStyle/>
          <a:p>
            <a:r>
              <a:rPr lang="es-UY" sz="2400" b="1" dirty="0" smtClean="0"/>
              <a:t>Predicciones Genómicas - del Fenotipo</a:t>
            </a:r>
            <a:endParaRPr lang="es-UY" sz="2400" b="1" dirty="0"/>
          </a:p>
        </p:txBody>
      </p:sp>
      <p:sp>
        <p:nvSpPr>
          <p:cNvPr id="2" name="CuadroTexto 1"/>
          <p:cNvSpPr txBox="1"/>
          <p:nvPr/>
        </p:nvSpPr>
        <p:spPr>
          <a:xfrm>
            <a:off x="178781" y="2021566"/>
            <a:ext cx="1685077" cy="923330"/>
          </a:xfrm>
          <a:prstGeom prst="rect">
            <a:avLst/>
          </a:prstGeom>
          <a:noFill/>
        </p:spPr>
        <p:txBody>
          <a:bodyPr wrap="none" rtlCol="0">
            <a:spAutoFit/>
          </a:bodyPr>
          <a:lstStyle/>
          <a:p>
            <a:r>
              <a:rPr lang="es-ES" dirty="0" smtClean="0"/>
              <a:t>Rendimiento</a:t>
            </a:r>
          </a:p>
          <a:p>
            <a:r>
              <a:rPr lang="es-ES" dirty="0" smtClean="0"/>
              <a:t>Calidad</a:t>
            </a:r>
          </a:p>
          <a:p>
            <a:r>
              <a:rPr lang="es-ES" dirty="0" smtClean="0"/>
              <a:t>Enfermedades</a:t>
            </a:r>
            <a:endParaRPr lang="es-ES" dirty="0"/>
          </a:p>
        </p:txBody>
      </p:sp>
      <p:pic>
        <p:nvPicPr>
          <p:cNvPr id="6" name="Imagen 5"/>
          <p:cNvPicPr>
            <a:picLocks noChangeAspect="1"/>
          </p:cNvPicPr>
          <p:nvPr/>
        </p:nvPicPr>
        <p:blipFill rotWithShape="1">
          <a:blip r:embed="rId4">
            <a:extLst>
              <a:ext uri="{28A0092B-C50C-407E-A947-70E740481C1C}">
                <a14:useLocalDpi xmlns:a14="http://schemas.microsoft.com/office/drawing/2010/main" val="0"/>
              </a:ext>
            </a:extLst>
          </a:blip>
          <a:srcRect t="29041" b="15628"/>
          <a:stretch/>
        </p:blipFill>
        <p:spPr>
          <a:xfrm>
            <a:off x="2180425" y="1905000"/>
            <a:ext cx="4474010" cy="1828800"/>
          </a:xfrm>
          <a:prstGeom prst="rect">
            <a:avLst/>
          </a:prstGeom>
        </p:spPr>
      </p:pic>
      <p:pic>
        <p:nvPicPr>
          <p:cNvPr id="37" name="Imagen 36"/>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3523510">
            <a:off x="3993275" y="2847539"/>
            <a:ext cx="593644" cy="468650"/>
          </a:xfrm>
          <a:prstGeom prst="rect">
            <a:avLst/>
          </a:prstGeom>
        </p:spPr>
      </p:pic>
      <p:pic>
        <p:nvPicPr>
          <p:cNvPr id="38" name="Imagen 3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4253742">
            <a:off x="3573634" y="2850348"/>
            <a:ext cx="530121" cy="418502"/>
          </a:xfrm>
          <a:prstGeom prst="rect">
            <a:avLst/>
          </a:prstGeom>
        </p:spPr>
      </p:pic>
      <p:pic>
        <p:nvPicPr>
          <p:cNvPr id="39" name="Imagen 3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5815291">
            <a:off x="2973760" y="2781977"/>
            <a:ext cx="679025" cy="536054"/>
          </a:xfrm>
          <a:prstGeom prst="rect">
            <a:avLst/>
          </a:prstGeom>
        </p:spPr>
      </p:pic>
      <p:pic>
        <p:nvPicPr>
          <p:cNvPr id="40" name="Imagen 39"/>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6511923">
            <a:off x="2601236" y="2684115"/>
            <a:ext cx="687545" cy="542780"/>
          </a:xfrm>
          <a:prstGeom prst="rect">
            <a:avLst/>
          </a:prstGeom>
        </p:spPr>
      </p:pic>
      <p:pic>
        <p:nvPicPr>
          <p:cNvPr id="41" name="Imagen 40"/>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7018713">
            <a:off x="2272782" y="2647410"/>
            <a:ext cx="637567" cy="503325"/>
          </a:xfrm>
          <a:prstGeom prst="rect">
            <a:avLst/>
          </a:prstGeom>
        </p:spPr>
      </p:pic>
      <p:pic>
        <p:nvPicPr>
          <p:cNvPr id="42" name="Imagen 4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94972">
            <a:off x="4557342" y="2811302"/>
            <a:ext cx="597079" cy="471362"/>
          </a:xfrm>
          <a:prstGeom prst="rect">
            <a:avLst/>
          </a:prstGeom>
        </p:spPr>
      </p:pic>
      <p:pic>
        <p:nvPicPr>
          <p:cNvPr id="43" name="Imagen 4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1290154">
            <a:off x="5021450" y="2810799"/>
            <a:ext cx="592842" cy="468017"/>
          </a:xfrm>
          <a:prstGeom prst="rect">
            <a:avLst/>
          </a:prstGeom>
        </p:spPr>
      </p:pic>
      <p:pic>
        <p:nvPicPr>
          <p:cNvPr id="44" name="Imagen 4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630424">
            <a:off x="5387595" y="2751714"/>
            <a:ext cx="650427" cy="513478"/>
          </a:xfrm>
          <a:prstGeom prst="rect">
            <a:avLst/>
          </a:prstGeom>
        </p:spPr>
      </p:pic>
      <p:pic>
        <p:nvPicPr>
          <p:cNvPr id="47" name="Imagen 46"/>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166897">
            <a:off x="5765883" y="2667747"/>
            <a:ext cx="734704" cy="580010"/>
          </a:xfrm>
          <a:prstGeom prst="rect">
            <a:avLst/>
          </a:prstGeom>
        </p:spPr>
      </p:pic>
      <p:pic>
        <p:nvPicPr>
          <p:cNvPr id="48" name="Imagen 4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7332173">
            <a:off x="3187278" y="2341338"/>
            <a:ext cx="280999" cy="221834"/>
          </a:xfrm>
          <a:prstGeom prst="rect">
            <a:avLst/>
          </a:prstGeom>
        </p:spPr>
      </p:pic>
      <p:pic>
        <p:nvPicPr>
          <p:cNvPr id="51" name="Imagen 50"/>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7169675">
            <a:off x="3352852" y="2371766"/>
            <a:ext cx="277878" cy="219370"/>
          </a:xfrm>
          <a:prstGeom prst="rect">
            <a:avLst/>
          </a:prstGeom>
        </p:spPr>
      </p:pic>
      <p:pic>
        <p:nvPicPr>
          <p:cNvPr id="54" name="Imagen 5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6559163">
            <a:off x="3574466" y="2383893"/>
            <a:ext cx="251664" cy="198675"/>
          </a:xfrm>
          <a:prstGeom prst="rect">
            <a:avLst/>
          </a:prstGeom>
        </p:spPr>
      </p:pic>
      <p:pic>
        <p:nvPicPr>
          <p:cNvPr id="55" name="Imagen 54"/>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5720259">
            <a:off x="3776362" y="2392873"/>
            <a:ext cx="254338" cy="200786"/>
          </a:xfrm>
          <a:prstGeom prst="rect">
            <a:avLst/>
          </a:prstGeom>
        </p:spPr>
      </p:pic>
      <p:pic>
        <p:nvPicPr>
          <p:cNvPr id="56" name="Imagen 55"/>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5054184">
            <a:off x="4031284" y="2415377"/>
            <a:ext cx="226647" cy="167565"/>
          </a:xfrm>
          <a:prstGeom prst="rect">
            <a:avLst/>
          </a:prstGeom>
        </p:spPr>
      </p:pic>
      <p:pic>
        <p:nvPicPr>
          <p:cNvPr id="57" name="Imagen 56"/>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5054184">
            <a:off x="4262267" y="2445997"/>
            <a:ext cx="165981" cy="122713"/>
          </a:xfrm>
          <a:prstGeom prst="rect">
            <a:avLst/>
          </a:prstGeom>
        </p:spPr>
      </p:pic>
      <p:pic>
        <p:nvPicPr>
          <p:cNvPr id="66" name="Imagen 65"/>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7264803">
            <a:off x="2962069" y="2343237"/>
            <a:ext cx="279546" cy="220687"/>
          </a:xfrm>
          <a:prstGeom prst="rect">
            <a:avLst/>
          </a:prstGeom>
        </p:spPr>
      </p:pic>
      <p:pic>
        <p:nvPicPr>
          <p:cNvPr id="67" name="Imagen 66"/>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5054184" flipH="1">
            <a:off x="4494044" y="2417812"/>
            <a:ext cx="183423" cy="135608"/>
          </a:xfrm>
          <a:prstGeom prst="rect">
            <a:avLst/>
          </a:prstGeom>
        </p:spPr>
      </p:pic>
      <p:pic>
        <p:nvPicPr>
          <p:cNvPr id="68" name="Imagen 6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5054184" flipH="1">
            <a:off x="4748298" y="2440574"/>
            <a:ext cx="202062" cy="105616"/>
          </a:xfrm>
          <a:prstGeom prst="rect">
            <a:avLst/>
          </a:prstGeom>
        </p:spPr>
      </p:pic>
      <p:pic>
        <p:nvPicPr>
          <p:cNvPr id="69" name="Imagen 68"/>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4535493" flipH="1">
            <a:off x="4940241" y="2386481"/>
            <a:ext cx="219519" cy="162295"/>
          </a:xfrm>
          <a:prstGeom prst="rect">
            <a:avLst/>
          </a:prstGeom>
        </p:spPr>
      </p:pic>
      <p:pic>
        <p:nvPicPr>
          <p:cNvPr id="70" name="Imagen 69"/>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4315294" flipH="1">
            <a:off x="5121221" y="2394055"/>
            <a:ext cx="222785" cy="164709"/>
          </a:xfrm>
          <a:prstGeom prst="rect">
            <a:avLst/>
          </a:prstGeom>
        </p:spPr>
      </p:pic>
      <p:pic>
        <p:nvPicPr>
          <p:cNvPr id="71" name="Imagen 70"/>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3336154" flipH="1">
            <a:off x="5415504" y="2383922"/>
            <a:ext cx="287098" cy="212257"/>
          </a:xfrm>
          <a:prstGeom prst="rect">
            <a:avLst/>
          </a:prstGeom>
        </p:spPr>
      </p:pic>
      <p:pic>
        <p:nvPicPr>
          <p:cNvPr id="72" name="Imagen 71"/>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3037650" flipH="1">
            <a:off x="5789351" y="2399886"/>
            <a:ext cx="287098" cy="212257"/>
          </a:xfrm>
          <a:prstGeom prst="rect">
            <a:avLst/>
          </a:prstGeom>
        </p:spPr>
      </p:pic>
      <p:pic>
        <p:nvPicPr>
          <p:cNvPr id="73" name="Imagen 72"/>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7698712">
            <a:off x="2645089" y="2277074"/>
            <a:ext cx="384939" cy="303889"/>
          </a:xfrm>
          <a:prstGeom prst="rect">
            <a:avLst/>
          </a:prstGeom>
        </p:spPr>
      </p:pic>
      <p:pic>
        <p:nvPicPr>
          <p:cNvPr id="74" name="Imagen 73"/>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7015991">
            <a:off x="2215480" y="2609072"/>
            <a:ext cx="439765" cy="347171"/>
          </a:xfrm>
          <a:prstGeom prst="rect">
            <a:avLst/>
          </a:prstGeom>
        </p:spPr>
      </p:pic>
      <p:pic>
        <p:nvPicPr>
          <p:cNvPr id="75" name="Imagen 74"/>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7321664">
            <a:off x="2219391" y="2556178"/>
            <a:ext cx="285984" cy="225769"/>
          </a:xfrm>
          <a:prstGeom prst="rect">
            <a:avLst/>
          </a:prstGeom>
        </p:spPr>
      </p:pic>
      <p:pic>
        <p:nvPicPr>
          <p:cNvPr id="76" name="Imagen 75"/>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21166897">
            <a:off x="6053838" y="2626204"/>
            <a:ext cx="566247" cy="447022"/>
          </a:xfrm>
          <a:prstGeom prst="rect">
            <a:avLst/>
          </a:prstGeom>
        </p:spPr>
      </p:pic>
      <p:pic>
        <p:nvPicPr>
          <p:cNvPr id="5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66013" y="4336248"/>
            <a:ext cx="3741551" cy="24098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34" name="CuadroTexto 33"/>
          <p:cNvSpPr txBox="1"/>
          <p:nvPr/>
        </p:nvSpPr>
        <p:spPr>
          <a:xfrm>
            <a:off x="2222671" y="813390"/>
            <a:ext cx="4031283" cy="461665"/>
          </a:xfrm>
          <a:prstGeom prst="rect">
            <a:avLst/>
          </a:prstGeom>
          <a:noFill/>
        </p:spPr>
        <p:txBody>
          <a:bodyPr wrap="square" rtlCol="0">
            <a:spAutoFit/>
          </a:bodyPr>
          <a:lstStyle/>
          <a:p>
            <a:r>
              <a:rPr lang="en-US" sz="2400" dirty="0" err="1" smtClean="0"/>
              <a:t>Población</a:t>
            </a:r>
            <a:r>
              <a:rPr lang="en-US" sz="2400" dirty="0" smtClean="0"/>
              <a:t> de </a:t>
            </a:r>
            <a:r>
              <a:rPr lang="en-US" sz="2400" dirty="0" err="1" smtClean="0"/>
              <a:t>entrenamiento</a:t>
            </a:r>
            <a:endParaRPr lang="es-UY" sz="2400" dirty="0"/>
          </a:p>
        </p:txBody>
      </p:sp>
      <p:pic>
        <p:nvPicPr>
          <p:cNvPr id="35" name="Imagen 34"/>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5815291">
            <a:off x="7817501" y="1251233"/>
            <a:ext cx="679025" cy="536054"/>
          </a:xfrm>
          <a:prstGeom prst="rect">
            <a:avLst/>
          </a:prstGeom>
        </p:spPr>
      </p:pic>
      <p:pic>
        <p:nvPicPr>
          <p:cNvPr id="36" name="Imagen 35"/>
          <p:cNvPicPr>
            <a:picLocks noChangeAspect="1"/>
          </p:cNvPicPr>
          <p:nvPr/>
        </p:nvPicPr>
        <p:blipFill>
          <a:blip r:embed="rId9"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5815291">
            <a:off x="7949573" y="1154393"/>
            <a:ext cx="679025" cy="511625"/>
          </a:xfrm>
          <a:prstGeom prst="rect">
            <a:avLst/>
          </a:prstGeom>
        </p:spPr>
      </p:pic>
      <p:pic>
        <p:nvPicPr>
          <p:cNvPr id="45" name="Imagen 44"/>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5815291">
            <a:off x="7721593" y="1126507"/>
            <a:ext cx="679025" cy="536054"/>
          </a:xfrm>
          <a:prstGeom prst="rect">
            <a:avLst/>
          </a:prstGeom>
        </p:spPr>
      </p:pic>
      <p:pic>
        <p:nvPicPr>
          <p:cNvPr id="46" name="Imagen 45"/>
          <p:cNvPicPr>
            <a:picLocks noChangeAspect="1"/>
          </p:cNvPicPr>
          <p:nvPr/>
        </p:nvPicPr>
        <p:blipFill>
          <a:blip r:embed="rId9"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5815291">
            <a:off x="7641402" y="1078193"/>
            <a:ext cx="679025" cy="511625"/>
          </a:xfrm>
          <a:prstGeom prst="rect">
            <a:avLst/>
          </a:prstGeom>
        </p:spPr>
      </p:pic>
      <p:pic>
        <p:nvPicPr>
          <p:cNvPr id="49" name="Imagen 48"/>
          <p:cNvPicPr>
            <a:picLocks noChangeAspect="1"/>
          </p:cNvPicPr>
          <p:nvPr/>
        </p:nvPicPr>
        <p:blipFill>
          <a:blip r:embed="rId9"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5815291">
            <a:off x="7709469" y="1226380"/>
            <a:ext cx="679025" cy="511625"/>
          </a:xfrm>
          <a:prstGeom prst="rect">
            <a:avLst/>
          </a:prstGeom>
        </p:spPr>
      </p:pic>
    </p:spTree>
    <p:extLst>
      <p:ext uri="{BB962C8B-B14F-4D97-AF65-F5344CB8AC3E}">
        <p14:creationId xmlns:p14="http://schemas.microsoft.com/office/powerpoint/2010/main" val="37562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37" presetClass="path" presetSubtype="0" accel="50000" decel="50000" fill="hold" nodeType="clickEffect">
                                  <p:stCondLst>
                                    <p:cond delay="0"/>
                                  </p:stCondLst>
                                  <p:childTnLst>
                                    <p:animMotion origin="layout" path="M 2.77778E-6 0.00023 L 0.11406 0.04004 C 0.13802 0.04907 0.17378 0.05393 0.21111 0.05393 C 0.25364 0.05393 0.28767 0.04907 0.31163 0.04004 L 0.42587 0.00023 " pathEditMode="relative" rAng="0" ptsTypes="AAAAA">
                                      <p:cBhvr>
                                        <p:cTn id="60" dur="2000" fill="hold"/>
                                        <p:tgtEl>
                                          <p:spTgt spid="37"/>
                                        </p:tgtEl>
                                        <p:attrNameLst>
                                          <p:attrName>ppt_x</p:attrName>
                                          <p:attrName>ppt_y</p:attrName>
                                        </p:attrNameLst>
                                      </p:cBhvr>
                                      <p:rCtr x="21285" y="2685"/>
                                    </p:animMotion>
                                  </p:childTnLst>
                                </p:cTn>
                              </p:par>
                              <p:par>
                                <p:cTn id="61" presetID="37" presetClass="path" presetSubtype="0" accel="50000" decel="50000" fill="hold" nodeType="withEffect">
                                  <p:stCondLst>
                                    <p:cond delay="0"/>
                                  </p:stCondLst>
                                  <p:childTnLst>
                                    <p:animMotion origin="layout" path="M -1.66667E-6 0.00139 L 0.11997 0.04028 C 0.14514 0.04908 0.18281 0.05394 0.22205 0.05394 C 0.26684 0.05394 0.30261 0.04908 0.32778 0.04028 L 0.44792 0.00139 " pathEditMode="relative" rAng="0" ptsTypes="AAAAA">
                                      <p:cBhvr>
                                        <p:cTn id="62" dur="2000" fill="hold"/>
                                        <p:tgtEl>
                                          <p:spTgt spid="38"/>
                                        </p:tgtEl>
                                        <p:attrNameLst>
                                          <p:attrName>ppt_x</p:attrName>
                                          <p:attrName>ppt_y</p:attrName>
                                        </p:attrNameLst>
                                      </p:cBhvr>
                                      <p:rCtr x="22396" y="2616"/>
                                    </p:animMotion>
                                  </p:childTnLst>
                                </p:cTn>
                              </p:par>
                              <p:par>
                                <p:cTn id="63" presetID="37" presetClass="path" presetSubtype="0" accel="50000" decel="50000" fill="hold" nodeType="withEffect">
                                  <p:stCondLst>
                                    <p:cond delay="0"/>
                                  </p:stCondLst>
                                  <p:childTnLst>
                                    <p:animMotion origin="layout" path="M 3.61111E-6 4.07407E-6 L 0.14097 0.04004 C 0.171 0.04907 0.21527 0.05416 0.26145 0.05416 C 0.31423 0.05416 0.35607 0.04907 0.38611 0.04004 L 0.5276 4.07407E-6 " pathEditMode="relative" rAng="0" ptsTypes="AAAAA">
                                      <p:cBhvr>
                                        <p:cTn id="64" dur="2000" fill="hold"/>
                                        <p:tgtEl>
                                          <p:spTgt spid="39"/>
                                        </p:tgtEl>
                                        <p:attrNameLst>
                                          <p:attrName>ppt_x</p:attrName>
                                          <p:attrName>ppt_y</p:attrName>
                                        </p:attrNameLst>
                                      </p:cBhvr>
                                      <p:rCtr x="26372" y="2708"/>
                                    </p:animMotion>
                                  </p:childTnLst>
                                </p:cTn>
                              </p:par>
                              <p:par>
                                <p:cTn id="65" presetID="37" presetClass="path" presetSubtype="0" accel="50000" decel="50000" fill="hold" nodeType="withEffect">
                                  <p:stCondLst>
                                    <p:cond delay="0"/>
                                  </p:stCondLst>
                                  <p:childTnLst>
                                    <p:animMotion origin="layout" path="M 1.38889E-6 0.00092 L 0.14739 0.03171 C 0.17847 0.03842 0.22483 0.04259 0.27292 0.04259 C 0.32795 0.04259 0.37187 0.03842 0.40295 0.03171 L 0.55069 0.00092 " pathEditMode="relative" rAng="0" ptsTypes="AAAAA">
                                      <p:cBhvr>
                                        <p:cTn id="66" dur="2000" fill="hold"/>
                                        <p:tgtEl>
                                          <p:spTgt spid="40"/>
                                        </p:tgtEl>
                                        <p:attrNameLst>
                                          <p:attrName>ppt_x</p:attrName>
                                          <p:attrName>ppt_y</p:attrName>
                                        </p:attrNameLst>
                                      </p:cBhvr>
                                      <p:rCtr x="27535" y="2083"/>
                                    </p:animMotion>
                                  </p:childTnLst>
                                </p:cTn>
                              </p:par>
                              <p:par>
                                <p:cTn id="67" presetID="37" presetClass="path" presetSubtype="0" accel="50000" decel="50000" fill="hold" nodeType="withEffect">
                                  <p:stCondLst>
                                    <p:cond delay="0"/>
                                  </p:stCondLst>
                                  <p:childTnLst>
                                    <p:animMotion origin="layout" path="M -3.33333E-6 0.00324 L 0.15834 0.04074 C 0.1915 0.0493 0.24115 0.05393 0.29289 0.05393 C 0.35191 0.05393 0.39931 0.0493 0.43247 0.04074 L 0.59115 0.00324 " pathEditMode="relative" rAng="0" ptsTypes="AAAAA">
                                      <p:cBhvr>
                                        <p:cTn id="68" dur="2000" fill="hold"/>
                                        <p:tgtEl>
                                          <p:spTgt spid="41"/>
                                        </p:tgtEl>
                                        <p:attrNameLst>
                                          <p:attrName>ppt_x</p:attrName>
                                          <p:attrName>ppt_y</p:attrName>
                                        </p:attrNameLst>
                                      </p:cBhvr>
                                      <p:rCtr x="29549" y="2523"/>
                                    </p:animMotion>
                                  </p:childTnLst>
                                </p:cTn>
                              </p:par>
                              <p:par>
                                <p:cTn id="69" presetID="37" presetClass="path" presetSubtype="0" accel="50000" decel="50000" fill="hold" nodeType="withEffect">
                                  <p:stCondLst>
                                    <p:cond delay="0"/>
                                  </p:stCondLst>
                                  <p:childTnLst>
                                    <p:animMotion origin="layout" path="M 3.61111E-6 0.00185 L 0.09791 0.04051 C 0.1184 0.04908 0.14913 0.05394 0.18107 0.05394 C 0.2177 0.05394 0.24687 0.04908 0.26736 0.04051 L 0.36545 0.00185 " pathEditMode="relative" rAng="0" ptsTypes="AAAAA">
                                      <p:cBhvr>
                                        <p:cTn id="70" dur="2000" fill="hold"/>
                                        <p:tgtEl>
                                          <p:spTgt spid="42"/>
                                        </p:tgtEl>
                                        <p:attrNameLst>
                                          <p:attrName>ppt_x</p:attrName>
                                          <p:attrName>ppt_y</p:attrName>
                                        </p:attrNameLst>
                                      </p:cBhvr>
                                      <p:rCtr x="18264" y="2593"/>
                                    </p:animMotion>
                                  </p:childTnLst>
                                </p:cTn>
                              </p:par>
                              <p:par>
                                <p:cTn id="71" presetID="37" presetClass="path" presetSubtype="0" accel="50000" decel="50000" fill="hold" nodeType="withEffect">
                                  <p:stCondLst>
                                    <p:cond delay="0"/>
                                  </p:stCondLst>
                                  <p:childTnLst>
                                    <p:animMotion origin="layout" path="M 2.77778E-6 -0.00694 L 0.08003 0.03796 C 0.09687 0.04815 0.12205 0.05394 0.14826 0.05394 C 0.17812 0.05394 0.20208 0.04815 0.21892 0.03796 L 0.2993 -0.00694 " pathEditMode="relative" rAng="0" ptsTypes="AAAAA">
                                      <p:cBhvr>
                                        <p:cTn id="72" dur="2000" fill="hold"/>
                                        <p:tgtEl>
                                          <p:spTgt spid="43"/>
                                        </p:tgtEl>
                                        <p:attrNameLst>
                                          <p:attrName>ppt_x</p:attrName>
                                          <p:attrName>ppt_y</p:attrName>
                                        </p:attrNameLst>
                                      </p:cBhvr>
                                      <p:rCtr x="14965" y="3032"/>
                                    </p:animMotion>
                                  </p:childTnLst>
                                </p:cTn>
                              </p:par>
                              <p:par>
                                <p:cTn id="73" presetID="37" presetClass="path" presetSubtype="0" accel="50000" decel="50000" fill="hold" nodeType="withEffect">
                                  <p:stCondLst>
                                    <p:cond delay="0"/>
                                  </p:stCondLst>
                                  <p:childTnLst>
                                    <p:animMotion origin="layout" path="M -2.77778E-6 -0.00116 L 0.07292 0.03958 C 0.08837 0.04884 0.11129 0.05393 0.13507 0.05393 C 0.16233 0.05393 0.18403 0.04884 0.19948 0.03958 L 0.27257 -0.00116 " pathEditMode="relative" rAng="0" ptsTypes="AAAAA">
                                      <p:cBhvr>
                                        <p:cTn id="74" dur="2000" fill="hold"/>
                                        <p:tgtEl>
                                          <p:spTgt spid="44"/>
                                        </p:tgtEl>
                                        <p:attrNameLst>
                                          <p:attrName>ppt_x</p:attrName>
                                          <p:attrName>ppt_y</p:attrName>
                                        </p:attrNameLst>
                                      </p:cBhvr>
                                      <p:rCtr x="13628" y="2755"/>
                                    </p:animMotion>
                                  </p:childTnLst>
                                </p:cTn>
                              </p:par>
                              <p:par>
                                <p:cTn id="75" presetID="37" presetClass="path" presetSubtype="0" accel="50000" decel="50000" fill="hold" nodeType="withEffect">
                                  <p:stCondLst>
                                    <p:cond delay="0"/>
                                  </p:stCondLst>
                                  <p:childTnLst>
                                    <p:animMotion origin="layout" path="M -0.01597 -0.06921 L 0.04635 0.01273 C 0.05955 0.03125 0.07917 0.04144 0.09948 0.04144 C 0.12292 0.04144 0.14149 0.03125 0.15469 0.01273 L 0.21719 -0.06921 " pathEditMode="relative" rAng="0" ptsTypes="AAAAA">
                                      <p:cBhvr>
                                        <p:cTn id="76" dur="2000" fill="hold"/>
                                        <p:tgtEl>
                                          <p:spTgt spid="47"/>
                                        </p:tgtEl>
                                        <p:attrNameLst>
                                          <p:attrName>ppt_x</p:attrName>
                                          <p:attrName>ppt_y</p:attrName>
                                        </p:attrNameLst>
                                      </p:cBhvr>
                                      <p:rCtr x="11649" y="5532"/>
                                    </p:animMotion>
                                  </p:childTnLst>
                                </p:cTn>
                              </p:par>
                              <p:par>
                                <p:cTn id="77" presetID="37" presetClass="path" presetSubtype="0" accel="50000" decel="50000" fill="hold" nodeType="withEffect">
                                  <p:stCondLst>
                                    <p:cond delay="0"/>
                                  </p:stCondLst>
                                  <p:childTnLst>
                                    <p:animMotion origin="layout" path="M 1.11111E-6 0.01412 L 0.1401 0.04352 C 0.16962 0.05023 0.21354 0.05393 0.25937 0.05393 C 0.31163 0.05393 0.35347 0.05023 0.38299 0.04352 L 0.52326 0.01412 " pathEditMode="relative" rAng="0" ptsTypes="AAAAA">
                                      <p:cBhvr>
                                        <p:cTn id="78" dur="2000" fill="hold"/>
                                        <p:tgtEl>
                                          <p:spTgt spid="48"/>
                                        </p:tgtEl>
                                        <p:attrNameLst>
                                          <p:attrName>ppt_x</p:attrName>
                                          <p:attrName>ppt_y</p:attrName>
                                        </p:attrNameLst>
                                      </p:cBhvr>
                                      <p:rCtr x="26163" y="1991"/>
                                    </p:animMotion>
                                  </p:childTnLst>
                                </p:cTn>
                              </p:par>
                              <p:par>
                                <p:cTn id="79" presetID="37" presetClass="path" presetSubtype="0" accel="50000" decel="50000" fill="hold" nodeType="withEffect">
                                  <p:stCondLst>
                                    <p:cond delay="0"/>
                                  </p:stCondLst>
                                  <p:childTnLst>
                                    <p:animMotion origin="layout" path="M -8.33333E-7 0.00231 L 0.13767 0.0405 C 0.16649 0.04907 0.20972 0.05393 0.25469 0.05393 C 0.30608 0.05393 0.34705 0.04907 0.37587 0.0405 L 0.51372 0.00231 " pathEditMode="relative" rAng="0" ptsTypes="AAAAA">
                                      <p:cBhvr>
                                        <p:cTn id="80" dur="2000" fill="hold"/>
                                        <p:tgtEl>
                                          <p:spTgt spid="51"/>
                                        </p:tgtEl>
                                        <p:attrNameLst>
                                          <p:attrName>ppt_x</p:attrName>
                                          <p:attrName>ppt_y</p:attrName>
                                        </p:attrNameLst>
                                      </p:cBhvr>
                                      <p:rCtr x="25677" y="2569"/>
                                    </p:animMotion>
                                  </p:childTnLst>
                                </p:cTn>
                              </p:par>
                              <p:par>
                                <p:cTn id="81" presetID="37" presetClass="path" presetSubtype="0" accel="50000" decel="50000" fill="hold" nodeType="withEffect">
                                  <p:stCondLst>
                                    <p:cond delay="0"/>
                                  </p:stCondLst>
                                  <p:childTnLst>
                                    <p:animMotion origin="layout" path="M 2.5E-6 0.0169 L 0.12916 0.04421 C 0.15642 0.05046 0.19687 0.05393 0.23906 0.05393 C 0.28732 0.05393 0.32587 0.05046 0.35312 0.04421 L 0.48246 0.0169 " pathEditMode="relative" rAng="0" ptsTypes="AAAAA">
                                      <p:cBhvr>
                                        <p:cTn id="82" dur="2000" fill="hold"/>
                                        <p:tgtEl>
                                          <p:spTgt spid="54"/>
                                        </p:tgtEl>
                                        <p:attrNameLst>
                                          <p:attrName>ppt_x</p:attrName>
                                          <p:attrName>ppt_y</p:attrName>
                                        </p:attrNameLst>
                                      </p:cBhvr>
                                      <p:rCtr x="24115" y="1852"/>
                                    </p:animMotion>
                                  </p:childTnLst>
                                </p:cTn>
                              </p:par>
                              <p:par>
                                <p:cTn id="83" presetID="37" presetClass="path" presetSubtype="0" accel="50000" decel="50000" fill="hold" nodeType="withEffect">
                                  <p:stCondLst>
                                    <p:cond delay="0"/>
                                  </p:stCondLst>
                                  <p:childTnLst>
                                    <p:animMotion origin="layout" path="M 2.77778E-7 0.0037 L 0.12552 0.04097 C 0.15191 0.0493 0.19132 0.05393 0.23229 0.05393 C 0.27917 0.05393 0.31649 0.0493 0.34288 0.04097 L 0.46858 0.0037 " pathEditMode="relative" rAng="0" ptsTypes="AAAAA">
                                      <p:cBhvr>
                                        <p:cTn id="84" dur="2000" fill="hold"/>
                                        <p:tgtEl>
                                          <p:spTgt spid="55"/>
                                        </p:tgtEl>
                                        <p:attrNameLst>
                                          <p:attrName>ppt_x</p:attrName>
                                          <p:attrName>ppt_y</p:attrName>
                                        </p:attrNameLst>
                                      </p:cBhvr>
                                      <p:rCtr x="23420" y="2500"/>
                                    </p:animMotion>
                                  </p:childTnLst>
                                </p:cTn>
                              </p:par>
                              <p:par>
                                <p:cTn id="85" presetID="37" presetClass="path" presetSubtype="0" accel="50000" decel="50000" fill="hold" nodeType="withEffect">
                                  <p:stCondLst>
                                    <p:cond delay="0"/>
                                  </p:stCondLst>
                                  <p:childTnLst>
                                    <p:animMotion origin="layout" path="M 5E-6 0.0125 L 0.11615 0.04306 C 0.14063 0.05 0.17709 0.05394 0.21511 0.05394 C 0.25834 0.05394 0.29306 0.05 0.31754 0.04306 L 0.43386 0.0125 " pathEditMode="relative" rAng="0" ptsTypes="AAAAA">
                                      <p:cBhvr>
                                        <p:cTn id="86" dur="2000" fill="hold"/>
                                        <p:tgtEl>
                                          <p:spTgt spid="56"/>
                                        </p:tgtEl>
                                        <p:attrNameLst>
                                          <p:attrName>ppt_x</p:attrName>
                                          <p:attrName>ppt_y</p:attrName>
                                        </p:attrNameLst>
                                      </p:cBhvr>
                                      <p:rCtr x="21684" y="2060"/>
                                    </p:animMotion>
                                  </p:childTnLst>
                                </p:cTn>
                              </p:par>
                              <p:par>
                                <p:cTn id="87" presetID="37" presetClass="path" presetSubtype="0" accel="50000" decel="50000" fill="hold" nodeType="withEffect">
                                  <p:stCondLst>
                                    <p:cond delay="0"/>
                                  </p:stCondLst>
                                  <p:childTnLst>
                                    <p:animMotion origin="layout" path="M -3.61111E-6 7.40741E-7 L 0.10938 0.05694 C 0.13212 0.06991 0.1665 0.07708 0.20226 0.07708 C 0.24289 0.07708 0.2757 0.06991 0.29844 0.05694 L 0.40816 7.40741E-7 " pathEditMode="relative" rAng="0" ptsTypes="AAAAA">
                                      <p:cBhvr>
                                        <p:cTn id="88" dur="2000" fill="hold"/>
                                        <p:tgtEl>
                                          <p:spTgt spid="57"/>
                                        </p:tgtEl>
                                        <p:attrNameLst>
                                          <p:attrName>ppt_x</p:attrName>
                                          <p:attrName>ppt_y</p:attrName>
                                        </p:attrNameLst>
                                      </p:cBhvr>
                                      <p:rCtr x="20399" y="3843"/>
                                    </p:animMotion>
                                  </p:childTnLst>
                                </p:cTn>
                              </p:par>
                              <p:par>
                                <p:cTn id="89" presetID="37" presetClass="path" presetSubtype="0" accel="50000" decel="50000" fill="hold" nodeType="withEffect">
                                  <p:stCondLst>
                                    <p:cond delay="0"/>
                                  </p:stCondLst>
                                  <p:childTnLst>
                                    <p:animMotion origin="layout" path="M 3.88889E-6 0.0081 L 0.14461 0.04213 C 0.17482 0.04977 0.22031 0.05393 0.26753 0.05393 C 0.32135 0.05393 0.36458 0.04977 0.39479 0.04213 L 0.53958 0.0081 " pathEditMode="relative" rAng="0" ptsTypes="AAAAA">
                                      <p:cBhvr>
                                        <p:cTn id="90" dur="2000" fill="hold"/>
                                        <p:tgtEl>
                                          <p:spTgt spid="66"/>
                                        </p:tgtEl>
                                        <p:attrNameLst>
                                          <p:attrName>ppt_x</p:attrName>
                                          <p:attrName>ppt_y</p:attrName>
                                        </p:attrNameLst>
                                      </p:cBhvr>
                                      <p:rCtr x="26979" y="2292"/>
                                    </p:animMotion>
                                  </p:childTnLst>
                                </p:cTn>
                              </p:par>
                              <p:par>
                                <p:cTn id="91" presetID="37" presetClass="path" presetSubtype="0" accel="50000" decel="50000" fill="hold" nodeType="withEffect">
                                  <p:stCondLst>
                                    <p:cond delay="0"/>
                                  </p:stCondLst>
                                  <p:childTnLst>
                                    <p:animMotion origin="layout" path="M 1.11111E-6 1.48148E-6 L 0.10382 0.0706 C 0.12552 0.08657 0.15816 0.09537 0.19184 0.09537 C 0.23073 0.09537 0.26163 0.08657 0.28333 0.0706 L 0.3875 1.48148E-6 " pathEditMode="relative" rAng="0" ptsTypes="AAAAA">
                                      <p:cBhvr>
                                        <p:cTn id="92" dur="2000" fill="hold"/>
                                        <p:tgtEl>
                                          <p:spTgt spid="67"/>
                                        </p:tgtEl>
                                        <p:attrNameLst>
                                          <p:attrName>ppt_x</p:attrName>
                                          <p:attrName>ppt_y</p:attrName>
                                        </p:attrNameLst>
                                      </p:cBhvr>
                                      <p:rCtr x="19375" y="4769"/>
                                    </p:animMotion>
                                  </p:childTnLst>
                                </p:cTn>
                              </p:par>
                              <p:par>
                                <p:cTn id="93" presetID="37" presetClass="path" presetSubtype="0" accel="50000" decel="50000" fill="hold" nodeType="withEffect">
                                  <p:stCondLst>
                                    <p:cond delay="0"/>
                                  </p:stCondLst>
                                  <p:childTnLst>
                                    <p:animMotion origin="layout" path="M 0.03003 0.00439 L 0.11962 0.03588 C 0.13854 0.04305 0.16684 0.04699 0.19618 0.04699 C 0.22951 0.04699 0.25642 0.04305 0.27535 0.03588 L 0.36528 0.00439 " pathEditMode="relative" rAng="0" ptsTypes="AAAAA">
                                      <p:cBhvr>
                                        <p:cTn id="94" dur="2000" fill="hold"/>
                                        <p:tgtEl>
                                          <p:spTgt spid="68"/>
                                        </p:tgtEl>
                                        <p:attrNameLst>
                                          <p:attrName>ppt_x</p:attrName>
                                          <p:attrName>ppt_y</p:attrName>
                                        </p:attrNameLst>
                                      </p:cBhvr>
                                      <p:rCtr x="16753" y="2130"/>
                                    </p:animMotion>
                                  </p:childTnLst>
                                </p:cTn>
                              </p:par>
                              <p:par>
                                <p:cTn id="95" presetID="37" presetClass="path" presetSubtype="0" accel="50000" decel="50000" fill="hold" nodeType="withEffect">
                                  <p:stCondLst>
                                    <p:cond delay="0"/>
                                  </p:stCondLst>
                                  <p:childTnLst>
                                    <p:animMotion origin="layout" path="M 0.00798 -0.00555 L 0.09982 0.03334 C 0.11927 0.04213 0.14809 0.04699 0.17812 0.04699 C 0.21232 0.04699 0.23975 0.04213 0.2592 0.03334 L 0.35121 -0.00555 " pathEditMode="relative" rAng="0" ptsTypes="AAAAA">
                                      <p:cBhvr>
                                        <p:cTn id="96" dur="2000" fill="hold"/>
                                        <p:tgtEl>
                                          <p:spTgt spid="69"/>
                                        </p:tgtEl>
                                        <p:attrNameLst>
                                          <p:attrName>ppt_x</p:attrName>
                                          <p:attrName>ppt_y</p:attrName>
                                        </p:attrNameLst>
                                      </p:cBhvr>
                                      <p:rCtr x="17153" y="2616"/>
                                    </p:animMotion>
                                  </p:childTnLst>
                                </p:cTn>
                              </p:par>
                              <p:par>
                                <p:cTn id="97" presetID="37" presetClass="path" presetSubtype="0" accel="50000" decel="50000" fill="hold" nodeType="withEffect">
                                  <p:stCondLst>
                                    <p:cond delay="0"/>
                                  </p:stCondLst>
                                  <p:childTnLst>
                                    <p:animMotion origin="layout" path="M 0.01702 -0.00347 L 0.10139 0.0331 C 0.1191 0.0412 0.14549 0.04583 0.17309 0.04583 C 0.20452 0.04583 0.22969 0.0412 0.2474 0.0331 L 0.33195 -0.00347 " pathEditMode="relative" rAng="0" ptsTypes="AAAAA">
                                      <p:cBhvr>
                                        <p:cTn id="98" dur="2000" fill="hold"/>
                                        <p:tgtEl>
                                          <p:spTgt spid="70"/>
                                        </p:tgtEl>
                                        <p:attrNameLst>
                                          <p:attrName>ppt_x</p:attrName>
                                          <p:attrName>ppt_y</p:attrName>
                                        </p:attrNameLst>
                                      </p:cBhvr>
                                      <p:rCtr x="15747" y="2454"/>
                                    </p:animMotion>
                                  </p:childTnLst>
                                </p:cTn>
                              </p:par>
                              <p:par>
                                <p:cTn id="99" presetID="37" presetClass="path" presetSubtype="0" accel="50000" decel="50000" fill="hold" nodeType="withEffect">
                                  <p:stCondLst>
                                    <p:cond delay="0"/>
                                  </p:stCondLst>
                                  <p:childTnLst>
                                    <p:animMotion origin="layout" path="M 0.00608 -0.00555 L 0.08091 0.02547 C 0.09653 0.03241 0.12014 0.03635 0.14445 0.03635 C 0.1724 0.03635 0.19479 0.03241 0.21042 0.02547 L 0.28542 -0.00555 " pathEditMode="relative" rAng="0" ptsTypes="AAAAA">
                                      <p:cBhvr>
                                        <p:cTn id="100" dur="2000" fill="hold"/>
                                        <p:tgtEl>
                                          <p:spTgt spid="71"/>
                                        </p:tgtEl>
                                        <p:attrNameLst>
                                          <p:attrName>ppt_x</p:attrName>
                                          <p:attrName>ppt_y</p:attrName>
                                        </p:attrNameLst>
                                      </p:cBhvr>
                                      <p:rCtr x="13958" y="2083"/>
                                    </p:animMotion>
                                  </p:childTnLst>
                                </p:cTn>
                              </p:par>
                              <p:par>
                                <p:cTn id="101" presetID="37" presetClass="path" presetSubtype="0" accel="50000" decel="50000" fill="hold" nodeType="withEffect">
                                  <p:stCondLst>
                                    <p:cond delay="0"/>
                                  </p:stCondLst>
                                  <p:childTnLst>
                                    <p:animMotion origin="layout" path="M -0.00312 0.00278 L 0.06389 0.04282 C 0.07796 0.05185 0.09896 0.05671 0.12084 0.05671 C 0.14584 0.05671 0.1658 0.05185 0.17987 0.04282 L 0.24688 0.00278 " pathEditMode="relative" rAng="0" ptsTypes="AAAAA">
                                      <p:cBhvr>
                                        <p:cTn id="102" dur="2000" fill="hold"/>
                                        <p:tgtEl>
                                          <p:spTgt spid="72"/>
                                        </p:tgtEl>
                                        <p:attrNameLst>
                                          <p:attrName>ppt_x</p:attrName>
                                          <p:attrName>ppt_y</p:attrName>
                                        </p:attrNameLst>
                                      </p:cBhvr>
                                      <p:rCtr x="12500" y="2685"/>
                                    </p:animMotion>
                                  </p:childTnLst>
                                </p:cTn>
                              </p:par>
                              <p:par>
                                <p:cTn id="103" presetID="37" presetClass="path" presetSubtype="0" accel="50000" decel="50000" fill="hold" nodeType="withEffect">
                                  <p:stCondLst>
                                    <p:cond delay="0"/>
                                  </p:stCondLst>
                                  <p:childTnLst>
                                    <p:animMotion origin="layout" path="M -3.05556E-6 0.02268 L 0.15226 0.04583 C 0.18438 0.05092 0.23212 0.05393 0.28177 0.05393 C 0.33872 0.05393 0.38403 0.05092 0.41615 0.04583 L 0.56858 0.02268 " pathEditMode="relative" rAng="0" ptsTypes="AAAAA">
                                      <p:cBhvr>
                                        <p:cTn id="104" dur="2000" fill="hold"/>
                                        <p:tgtEl>
                                          <p:spTgt spid="73"/>
                                        </p:tgtEl>
                                        <p:attrNameLst>
                                          <p:attrName>ppt_x</p:attrName>
                                          <p:attrName>ppt_y</p:attrName>
                                        </p:attrNameLst>
                                      </p:cBhvr>
                                      <p:rCtr x="28420" y="1551"/>
                                    </p:animMotion>
                                  </p:childTnLst>
                                </p:cTn>
                              </p:par>
                              <p:par>
                                <p:cTn id="105" presetID="37" presetClass="path" presetSubtype="0" accel="50000" decel="50000" fill="hold" nodeType="withEffect">
                                  <p:stCondLst>
                                    <p:cond delay="0"/>
                                  </p:stCondLst>
                                  <p:childTnLst>
                                    <p:animMotion origin="layout" path="M 5.55556E-7 -0.00232 L 0.16632 0.03935 C 0.20121 0.04884 0.25347 0.05393 0.30781 0.05393 C 0.36979 0.05393 0.41944 0.04884 0.45434 0.03935 L 0.62083 -0.00232 " pathEditMode="relative" rAng="0" ptsTypes="AAAAA">
                                      <p:cBhvr>
                                        <p:cTn id="106" dur="2000" fill="hold"/>
                                        <p:tgtEl>
                                          <p:spTgt spid="74"/>
                                        </p:tgtEl>
                                        <p:attrNameLst>
                                          <p:attrName>ppt_x</p:attrName>
                                          <p:attrName>ppt_y</p:attrName>
                                        </p:attrNameLst>
                                      </p:cBhvr>
                                      <p:rCtr x="31042" y="2801"/>
                                    </p:animMotion>
                                  </p:childTnLst>
                                </p:cTn>
                              </p:par>
                              <p:par>
                                <p:cTn id="107" presetID="37" presetClass="path" presetSubtype="0" accel="50000" decel="50000" fill="hold" nodeType="withEffect">
                                  <p:stCondLst>
                                    <p:cond delay="0"/>
                                  </p:stCondLst>
                                  <p:childTnLst>
                                    <p:animMotion origin="layout" path="M -3.33333E-6 0.04722 L 0.16771 0.05208 C 0.20295 0.05324 0.25556 0.05394 0.31025 0.05394 C 0.37292 0.05394 0.42292 0.05324 0.45816 0.05208 L 0.62605 0.04722 " pathEditMode="relative" rAng="0" ptsTypes="AAAAA">
                                      <p:cBhvr>
                                        <p:cTn id="108" dur="2000" fill="hold"/>
                                        <p:tgtEl>
                                          <p:spTgt spid="75"/>
                                        </p:tgtEl>
                                        <p:attrNameLst>
                                          <p:attrName>ppt_x</p:attrName>
                                          <p:attrName>ppt_y</p:attrName>
                                        </p:attrNameLst>
                                      </p:cBhvr>
                                      <p:rCtr x="31302" y="324"/>
                                    </p:animMotion>
                                  </p:childTnLst>
                                </p:cTn>
                              </p:par>
                              <p:par>
                                <p:cTn id="109" presetID="37" presetClass="path" presetSubtype="0" accel="50000" decel="50000" fill="hold" nodeType="withEffect">
                                  <p:stCondLst>
                                    <p:cond delay="0"/>
                                  </p:stCondLst>
                                  <p:childTnLst>
                                    <p:animMotion origin="layout" path="M -0.01614 -0.05208 L 0.04358 0.02477 C 0.05625 0.04213 0.075 0.05162 0.09462 0.05162 C 0.11684 0.05162 0.13472 0.04213 0.1474 0.02477 L 0.20729 -0.05208 " pathEditMode="relative" rAng="0" ptsTypes="AAAAA">
                                      <p:cBhvr>
                                        <p:cTn id="110" dur="2000" fill="hold"/>
                                        <p:tgtEl>
                                          <p:spTgt spid="76"/>
                                        </p:tgtEl>
                                        <p:attrNameLst>
                                          <p:attrName>ppt_x</p:attrName>
                                          <p:attrName>ppt_y</p:attrName>
                                        </p:attrNameLst>
                                      </p:cBhvr>
                                      <p:rCtr x="11163" y="5185"/>
                                    </p:animMotion>
                                  </p:childTnLst>
                                </p:cTn>
                              </p:par>
                              <p:par>
                                <p:cTn id="111" presetID="2" presetClass="entr" presetSubtype="4" fill="hold" nodeType="withEffect">
                                  <p:stCondLst>
                                    <p:cond delay="750"/>
                                  </p:stCondLst>
                                  <p:childTnLst>
                                    <p:set>
                                      <p:cBhvr>
                                        <p:cTn id="112" dur="1" fill="hold">
                                          <p:stCondLst>
                                            <p:cond delay="0"/>
                                          </p:stCondLst>
                                        </p:cTn>
                                        <p:tgtEl>
                                          <p:spTgt spid="3"/>
                                        </p:tgtEl>
                                        <p:attrNameLst>
                                          <p:attrName>style.visibility</p:attrName>
                                        </p:attrNameLst>
                                      </p:cBhvr>
                                      <p:to>
                                        <p:strVal val="visible"/>
                                      </p:to>
                                    </p:set>
                                    <p:anim calcmode="lin" valueType="num">
                                      <p:cBhvr additive="base">
                                        <p:cTn id="113" dur="1000" fill="hold"/>
                                        <p:tgtEl>
                                          <p:spTgt spid="3"/>
                                        </p:tgtEl>
                                        <p:attrNameLst>
                                          <p:attrName>ppt_x</p:attrName>
                                        </p:attrNameLst>
                                      </p:cBhvr>
                                      <p:tavLst>
                                        <p:tav tm="0">
                                          <p:val>
                                            <p:strVal val="#ppt_x"/>
                                          </p:val>
                                        </p:tav>
                                        <p:tav tm="100000">
                                          <p:val>
                                            <p:strVal val="#ppt_x"/>
                                          </p:val>
                                        </p:tav>
                                      </p:tavLst>
                                    </p:anim>
                                    <p:anim calcmode="lin" valueType="num">
                                      <p:cBhvr additive="base">
                                        <p:cTn id="114"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3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3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4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49"/>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42" presetClass="path" presetSubtype="0" accel="50000" decel="50000" fill="hold" nodeType="clickEffect">
                                  <p:stCondLst>
                                    <p:cond delay="0"/>
                                  </p:stCondLst>
                                  <p:childTnLst>
                                    <p:animMotion origin="layout" path="M -3.88889E-6 2.22222E-6 L -3.88889E-6 0.25 " pathEditMode="relative" rAng="0" ptsTypes="AA">
                                      <p:cBhvr>
                                        <p:cTn id="130" dur="2000" fill="hold"/>
                                        <p:tgtEl>
                                          <p:spTgt spid="35"/>
                                        </p:tgtEl>
                                        <p:attrNameLst>
                                          <p:attrName>ppt_x</p:attrName>
                                          <p:attrName>ppt_y</p:attrName>
                                        </p:attrNameLst>
                                      </p:cBhvr>
                                      <p:rCtr x="0" y="12500"/>
                                    </p:animMotion>
                                  </p:childTnLst>
                                </p:cTn>
                              </p:par>
                              <p:par>
                                <p:cTn id="131" presetID="42" presetClass="path" presetSubtype="0" accel="50000" decel="50000" fill="hold" nodeType="withEffect">
                                  <p:stCondLst>
                                    <p:cond delay="0"/>
                                  </p:stCondLst>
                                  <p:childTnLst>
                                    <p:animMotion origin="layout" path="M -3.61111E-6 4.44444E-6 L -3.61111E-6 0.25 " pathEditMode="relative" rAng="0" ptsTypes="AA">
                                      <p:cBhvr>
                                        <p:cTn id="132" dur="2000" fill="hold"/>
                                        <p:tgtEl>
                                          <p:spTgt spid="36"/>
                                        </p:tgtEl>
                                        <p:attrNameLst>
                                          <p:attrName>ppt_x</p:attrName>
                                          <p:attrName>ppt_y</p:attrName>
                                        </p:attrNameLst>
                                      </p:cBhvr>
                                      <p:rCtr x="0" y="12500"/>
                                    </p:animMotion>
                                  </p:childTnLst>
                                </p:cTn>
                              </p:par>
                              <p:par>
                                <p:cTn id="133" presetID="42" presetClass="path" presetSubtype="0" accel="50000" decel="50000" fill="hold" nodeType="withEffect">
                                  <p:stCondLst>
                                    <p:cond delay="0"/>
                                  </p:stCondLst>
                                  <p:childTnLst>
                                    <p:animMotion origin="layout" path="M 2.77778E-6 -7.40741E-7 L 2.77778E-6 0.25 " pathEditMode="relative" rAng="0" ptsTypes="AA">
                                      <p:cBhvr>
                                        <p:cTn id="134" dur="2000" fill="hold"/>
                                        <p:tgtEl>
                                          <p:spTgt spid="45"/>
                                        </p:tgtEl>
                                        <p:attrNameLst>
                                          <p:attrName>ppt_x</p:attrName>
                                          <p:attrName>ppt_y</p:attrName>
                                        </p:attrNameLst>
                                      </p:cBhvr>
                                      <p:rCtr x="0" y="12500"/>
                                    </p:animMotion>
                                  </p:childTnLst>
                                </p:cTn>
                              </p:par>
                              <p:par>
                                <p:cTn id="135" presetID="42" presetClass="path" presetSubtype="0" accel="50000" decel="50000" fill="hold" nodeType="withEffect">
                                  <p:stCondLst>
                                    <p:cond delay="0"/>
                                  </p:stCondLst>
                                  <p:childTnLst>
                                    <p:animMotion origin="layout" path="M -3.05556E-6 -4.44444E-6 L -3.05556E-6 0.25 " pathEditMode="relative" rAng="0" ptsTypes="AA">
                                      <p:cBhvr>
                                        <p:cTn id="136" dur="2000" fill="hold"/>
                                        <p:tgtEl>
                                          <p:spTgt spid="46"/>
                                        </p:tgtEl>
                                        <p:attrNameLst>
                                          <p:attrName>ppt_x</p:attrName>
                                          <p:attrName>ppt_y</p:attrName>
                                        </p:attrNameLst>
                                      </p:cBhvr>
                                      <p:rCtr x="0" y="12500"/>
                                    </p:animMotion>
                                  </p:childTnLst>
                                </p:cTn>
                              </p:par>
                              <p:par>
                                <p:cTn id="137" presetID="42" presetClass="path" presetSubtype="0" accel="50000" decel="50000" fill="hold" nodeType="withEffect">
                                  <p:stCondLst>
                                    <p:cond delay="0"/>
                                  </p:stCondLst>
                                  <p:childTnLst>
                                    <p:animMotion origin="layout" path="M 1.66667E-6 -3.7037E-6 L 1.66667E-6 0.25 " pathEditMode="relative" rAng="0" ptsTypes="AA">
                                      <p:cBhvr>
                                        <p:cTn id="138" dur="2000" fill="hold"/>
                                        <p:tgtEl>
                                          <p:spTgt spid="49"/>
                                        </p:tgtEl>
                                        <p:attrNameLst>
                                          <p:attrName>ppt_x</p:attrName>
                                          <p:attrName>ppt_y</p:attrName>
                                        </p:attrNameLst>
                                      </p:cBhvr>
                                      <p:rCtr x="0" y="12500"/>
                                    </p:animMotion>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
          <p:cNvSpPr txBox="1">
            <a:spLocks/>
          </p:cNvSpPr>
          <p:nvPr/>
        </p:nvSpPr>
        <p:spPr>
          <a:xfrm>
            <a:off x="0" y="-304800"/>
            <a:ext cx="8534400" cy="9906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400" dirty="0" err="1" smtClean="0"/>
              <a:t>Modelos</a:t>
            </a:r>
            <a:r>
              <a:rPr lang="en-US" sz="2400" dirty="0" smtClean="0"/>
              <a:t> </a:t>
            </a:r>
            <a:r>
              <a:rPr lang="en-US" sz="2400" dirty="0" err="1" smtClean="0"/>
              <a:t>Mixtos</a:t>
            </a:r>
            <a:r>
              <a:rPr lang="en-US" sz="2400" dirty="0" smtClean="0"/>
              <a:t> </a:t>
            </a:r>
            <a:r>
              <a:rPr lang="en-US" sz="2400" dirty="0" err="1" smtClean="0"/>
              <a:t>en</a:t>
            </a:r>
            <a:r>
              <a:rPr lang="en-US" sz="2400" dirty="0" smtClean="0"/>
              <a:t> el </a:t>
            </a:r>
            <a:r>
              <a:rPr lang="en-US" sz="2400" dirty="0" err="1" smtClean="0"/>
              <a:t>contexto</a:t>
            </a:r>
            <a:r>
              <a:rPr lang="en-US" sz="2400" dirty="0" smtClean="0"/>
              <a:t> de </a:t>
            </a:r>
            <a:r>
              <a:rPr lang="en-US" sz="2400" dirty="0" err="1" smtClean="0"/>
              <a:t>mejoramiento</a:t>
            </a:r>
            <a:r>
              <a:rPr lang="en-US" sz="2400" dirty="0" smtClean="0"/>
              <a:t> vegetal</a:t>
            </a:r>
            <a:endParaRPr lang="en-US" sz="2400" dirty="0"/>
          </a:p>
        </p:txBody>
      </p:sp>
      <p:pic>
        <p:nvPicPr>
          <p:cNvPr id="11" name="Imagen 10"/>
          <p:cNvPicPr>
            <a:picLocks noChangeAspect="1"/>
          </p:cNvPicPr>
          <p:nvPr/>
        </p:nvPicPr>
        <p:blipFill rotWithShape="1">
          <a:blip r:embed="rId2">
            <a:extLst>
              <a:ext uri="{28A0092B-C50C-407E-A947-70E740481C1C}">
                <a14:useLocalDpi xmlns:a14="http://schemas.microsoft.com/office/drawing/2010/main" val="0"/>
              </a:ext>
            </a:extLst>
          </a:blip>
          <a:srcRect b="11834"/>
          <a:stretch/>
        </p:blipFill>
        <p:spPr>
          <a:xfrm>
            <a:off x="37825" y="2650273"/>
            <a:ext cx="2224450" cy="2756300"/>
          </a:xfrm>
          <a:prstGeom prst="rect">
            <a:avLst/>
          </a:prstGeom>
        </p:spPr>
      </p:pic>
      <p:grpSp>
        <p:nvGrpSpPr>
          <p:cNvPr id="6" name="Grupo 5"/>
          <p:cNvGrpSpPr/>
          <p:nvPr/>
        </p:nvGrpSpPr>
        <p:grpSpPr>
          <a:xfrm>
            <a:off x="2314527" y="2650273"/>
            <a:ext cx="3166590" cy="2501925"/>
            <a:chOff x="2314527" y="2650273"/>
            <a:chExt cx="3166590" cy="2501925"/>
          </a:xfrm>
        </p:grpSpPr>
        <p:sp>
          <p:nvSpPr>
            <p:cNvPr id="15" name="5 CuadroTexto"/>
            <p:cNvSpPr txBox="1"/>
            <p:nvPr/>
          </p:nvSpPr>
          <p:spPr>
            <a:xfrm>
              <a:off x="4719117" y="4844420"/>
              <a:ext cx="762000" cy="307777"/>
            </a:xfrm>
            <a:prstGeom prst="rect">
              <a:avLst/>
            </a:prstGeom>
            <a:noFill/>
          </p:spPr>
          <p:txBody>
            <a:bodyPr wrap="square" rtlCol="0">
              <a:spAutoFit/>
            </a:bodyPr>
            <a:lstStyle/>
            <a:p>
              <a:r>
                <a:rPr lang="en-US" sz="1400" dirty="0" smtClean="0"/>
                <a:t>SNP2</a:t>
              </a:r>
              <a:endParaRPr lang="en-US" sz="1400" dirty="0"/>
            </a:p>
          </p:txBody>
        </p:sp>
        <p:grpSp>
          <p:nvGrpSpPr>
            <p:cNvPr id="3" name="Grupo 2"/>
            <p:cNvGrpSpPr/>
            <p:nvPr/>
          </p:nvGrpSpPr>
          <p:grpSpPr>
            <a:xfrm>
              <a:off x="2314527" y="2650273"/>
              <a:ext cx="3114338" cy="2501925"/>
              <a:chOff x="2314527" y="2650273"/>
              <a:chExt cx="3114338" cy="2501925"/>
            </a:xfrm>
          </p:grpSpPr>
          <p:sp>
            <p:nvSpPr>
              <p:cNvPr id="12" name="Flecha derecha 11"/>
              <p:cNvSpPr/>
              <p:nvPr/>
            </p:nvSpPr>
            <p:spPr>
              <a:xfrm>
                <a:off x="2314527" y="3735004"/>
                <a:ext cx="368043" cy="323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4 CuadroTexto"/>
              <p:cNvSpPr txBox="1"/>
              <p:nvPr/>
            </p:nvSpPr>
            <p:spPr>
              <a:xfrm>
                <a:off x="3212534" y="4844421"/>
                <a:ext cx="796834" cy="307777"/>
              </a:xfrm>
              <a:prstGeom prst="rect">
                <a:avLst/>
              </a:prstGeom>
              <a:noFill/>
            </p:spPr>
            <p:txBody>
              <a:bodyPr wrap="square" rtlCol="0">
                <a:spAutoFit/>
              </a:bodyPr>
              <a:lstStyle/>
              <a:p>
                <a:r>
                  <a:rPr lang="en-US" sz="1400" dirty="0" smtClean="0"/>
                  <a:t>SNP1</a:t>
                </a:r>
                <a:endParaRPr lang="en-US" sz="1400" dirty="0"/>
              </a:p>
            </p:txBody>
          </p:sp>
          <p:sp>
            <p:nvSpPr>
              <p:cNvPr id="17" name="7 CuadroTexto"/>
              <p:cNvSpPr txBox="1"/>
              <p:nvPr/>
            </p:nvSpPr>
            <p:spPr>
              <a:xfrm>
                <a:off x="3610951" y="2650273"/>
                <a:ext cx="1026756" cy="369332"/>
              </a:xfrm>
              <a:prstGeom prst="rect">
                <a:avLst/>
              </a:prstGeom>
              <a:noFill/>
            </p:spPr>
            <p:txBody>
              <a:bodyPr wrap="none" rtlCol="0">
                <a:spAutoFit/>
              </a:bodyPr>
              <a:lstStyle/>
              <a:p>
                <a:r>
                  <a:rPr lang="en-US" dirty="0" smtClean="0"/>
                  <a:t>MATRIZ</a:t>
                </a:r>
                <a:endParaRPr lang="en-US" sz="1600" baseline="-25000" dirty="0"/>
              </a:p>
            </p:txBody>
          </p:sp>
          <p:pic>
            <p:nvPicPr>
              <p:cNvPr id="18"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809"/>
              <a:stretch/>
            </p:blipFill>
            <p:spPr bwMode="auto">
              <a:xfrm>
                <a:off x="2807584" y="3045118"/>
                <a:ext cx="2621281" cy="1799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5" name="Grupo 4"/>
          <p:cNvGrpSpPr/>
          <p:nvPr/>
        </p:nvGrpSpPr>
        <p:grpSpPr>
          <a:xfrm>
            <a:off x="5481117" y="2702794"/>
            <a:ext cx="2956374" cy="2247324"/>
            <a:chOff x="5481117" y="2702794"/>
            <a:chExt cx="2956374" cy="2247324"/>
          </a:xfrm>
        </p:grpSpPr>
        <p:grpSp>
          <p:nvGrpSpPr>
            <p:cNvPr id="4" name="Grupo 3"/>
            <p:cNvGrpSpPr/>
            <p:nvPr/>
          </p:nvGrpSpPr>
          <p:grpSpPr>
            <a:xfrm>
              <a:off x="5481117" y="2702794"/>
              <a:ext cx="2378555" cy="1550104"/>
              <a:chOff x="5481117" y="2702794"/>
              <a:chExt cx="2378555" cy="1550104"/>
            </a:xfrm>
          </p:grpSpPr>
          <p:sp>
            <p:nvSpPr>
              <p:cNvPr id="16" name="6 Flecha derecha"/>
              <p:cNvSpPr/>
              <p:nvPr/>
            </p:nvSpPr>
            <p:spPr>
              <a:xfrm>
                <a:off x="5481117" y="3958331"/>
                <a:ext cx="181631" cy="294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7 CuadroTexto"/>
              <p:cNvSpPr txBox="1"/>
              <p:nvPr/>
            </p:nvSpPr>
            <p:spPr>
              <a:xfrm>
                <a:off x="6356825" y="2702794"/>
                <a:ext cx="1502847" cy="369332"/>
              </a:xfrm>
              <a:prstGeom prst="rect">
                <a:avLst/>
              </a:prstGeom>
              <a:noFill/>
            </p:spPr>
            <p:txBody>
              <a:bodyPr wrap="none" rtlCol="0">
                <a:spAutoFit/>
              </a:bodyPr>
              <a:lstStyle/>
              <a:p>
                <a:r>
                  <a:rPr lang="en-US" dirty="0" smtClean="0"/>
                  <a:t>MATRIZ </a:t>
                </a:r>
                <a:r>
                  <a:rPr lang="en-US" dirty="0" err="1" smtClean="0"/>
                  <a:t>M</a:t>
                </a:r>
                <a:r>
                  <a:rPr lang="en-US" sz="1600" baseline="-25000" dirty="0" err="1" smtClean="0"/>
                  <a:t>nxp</a:t>
                </a:r>
                <a:endParaRPr lang="en-US" sz="1600" baseline="-25000" dirty="0"/>
              </a:p>
            </p:txBody>
          </p:sp>
        </p:grpSp>
        <p:pic>
          <p:nvPicPr>
            <p:cNvPr id="20" name="Imagen 19"/>
            <p:cNvPicPr>
              <a:picLocks noChangeAspect="1"/>
            </p:cNvPicPr>
            <p:nvPr/>
          </p:nvPicPr>
          <p:blipFill rotWithShape="1">
            <a:blip r:embed="rId4"/>
            <a:srcRect t="10373"/>
            <a:stretch/>
          </p:blipFill>
          <p:spPr>
            <a:xfrm>
              <a:off x="5715000" y="3124200"/>
              <a:ext cx="2722491" cy="1825918"/>
            </a:xfrm>
            <a:prstGeom prst="rect">
              <a:avLst/>
            </a:prstGeom>
          </p:spPr>
        </p:pic>
      </p:grpSp>
      <p:sp>
        <p:nvSpPr>
          <p:cNvPr id="21" name="CuadroTexto 20"/>
          <p:cNvSpPr txBox="1"/>
          <p:nvPr/>
        </p:nvSpPr>
        <p:spPr>
          <a:xfrm>
            <a:off x="685800" y="1172961"/>
            <a:ext cx="7239482" cy="461665"/>
          </a:xfrm>
          <a:prstGeom prst="rect">
            <a:avLst/>
          </a:prstGeom>
          <a:noFill/>
        </p:spPr>
        <p:txBody>
          <a:bodyPr wrap="none" rtlCol="0">
            <a:spAutoFit/>
          </a:bodyPr>
          <a:lstStyle/>
          <a:p>
            <a:r>
              <a:rPr lang="es-ES" sz="2400" dirty="0" smtClean="0"/>
              <a:t>Problema de p&gt;&gt;n: más marcadores que individuos</a:t>
            </a:r>
            <a:endParaRPr lang="es-ES" sz="2400" dirty="0"/>
          </a:p>
        </p:txBody>
      </p:sp>
    </p:spTree>
    <p:extLst>
      <p:ext uri="{BB962C8B-B14F-4D97-AF65-F5344CB8AC3E}">
        <p14:creationId xmlns:p14="http://schemas.microsoft.com/office/powerpoint/2010/main" val="174669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ángulo 3"/>
              <p:cNvSpPr/>
              <p:nvPr/>
            </p:nvSpPr>
            <p:spPr>
              <a:xfrm>
                <a:off x="990600" y="4406002"/>
                <a:ext cx="7010400" cy="97661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s-ES" i="1" smtClean="0">
                              <a:latin typeface="Cambria Math" panose="02040503050406030204" pitchFamily="18" charset="0"/>
                            </a:rPr>
                          </m:ctrlPr>
                        </m:accPr>
                        <m:e>
                          <m:r>
                            <a:rPr lang="es-ES" i="1">
                              <a:latin typeface="Cambria Math" panose="02040503050406030204" pitchFamily="18" charset="0"/>
                            </a:rPr>
                            <m:t>𝛽</m:t>
                          </m:r>
                        </m:e>
                      </m:acc>
                      <m:m>
                        <m:mPr>
                          <m:mcs>
                            <m:mc>
                              <m:mcPr>
                                <m:count m:val="1"/>
                                <m:mcJc m:val="center"/>
                              </m:mcPr>
                            </m:mc>
                          </m:mcs>
                          <m:ctrlPr>
                            <a:rPr lang="es-ES" i="1">
                              <a:latin typeface="Cambria Math" panose="02040503050406030204" pitchFamily="18" charset="0"/>
                            </a:rPr>
                          </m:ctrlPr>
                        </m:mPr>
                        <m:mr>
                          <m:e>
                            <m:r>
                              <a:rPr lang="es-ES" i="0">
                                <a:latin typeface="Cambria Math" panose="02040503050406030204" pitchFamily="18" charset="0"/>
                              </a:rPr>
                              <m:t> </m:t>
                            </m:r>
                          </m:e>
                        </m:mr>
                        <m:mr>
                          <m:e>
                            <m:r>
                              <a:rPr lang="es-ES" i="0">
                                <a:latin typeface="Cambria Math" panose="02040503050406030204" pitchFamily="18" charset="0"/>
                              </a:rPr>
                              <m:t>=</m:t>
                            </m:r>
                          </m:e>
                        </m:mr>
                        <m:mr>
                          <m:e>
                            <m:r>
                              <a:rPr lang="es-ES" i="1">
                                <a:latin typeface="Cambria Math" panose="02040503050406030204" pitchFamily="18" charset="0"/>
                              </a:rPr>
                              <m:t>𝑎𝑟𝑔𝑚𝑖𝑛</m:t>
                            </m:r>
                          </m:e>
                        </m:mr>
                      </m:m>
                      <m:d>
                        <m:dPr>
                          <m:begChr m:val="{"/>
                          <m:endChr m:val="}"/>
                          <m:ctrlPr>
                            <a:rPr lang="es-ES" i="1">
                              <a:latin typeface="Cambria Math" panose="02040503050406030204" pitchFamily="18" charset="0"/>
                            </a:rPr>
                          </m:ctrlPr>
                        </m:dPr>
                        <m:e>
                          <m:nary>
                            <m:naryPr>
                              <m:chr m:val="∑"/>
                              <m:limLoc m:val="undOvr"/>
                              <m:ctrlPr>
                                <a:rPr lang="es-ES" i="1">
                                  <a:latin typeface="Cambria Math" panose="02040503050406030204" pitchFamily="18" charset="0"/>
                                </a:rPr>
                              </m:ctrlPr>
                            </m:naryPr>
                            <m:sub>
                              <m:r>
                                <a:rPr lang="es-ES" i="1">
                                  <a:latin typeface="Cambria Math" panose="02040503050406030204" pitchFamily="18" charset="0"/>
                                </a:rPr>
                                <m:t>𝑖</m:t>
                              </m:r>
                            </m:sub>
                            <m:sup>
                              <m:r>
                                <a:rPr lang="es-ES" i="0">
                                  <a:latin typeface="Cambria Math" panose="02040503050406030204" pitchFamily="18" charset="0"/>
                                </a:rPr>
                                <m:t> </m:t>
                              </m:r>
                            </m:sup>
                            <m:e>
                              <m:sSup>
                                <m:sSupPr>
                                  <m:ctrlPr>
                                    <a:rPr lang="es-ES" i="1">
                                      <a:latin typeface="Cambria Math" panose="02040503050406030204" pitchFamily="18" charset="0"/>
                                    </a:rPr>
                                  </m:ctrlPr>
                                </m:sSupPr>
                                <m:e>
                                  <m:d>
                                    <m:dPr>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𝑦</m:t>
                                          </m:r>
                                        </m:e>
                                        <m:sub>
                                          <m:r>
                                            <a:rPr lang="es-ES" i="1">
                                              <a:latin typeface="Cambria Math" panose="02040503050406030204" pitchFamily="18" charset="0"/>
                                            </a:rPr>
                                            <m:t>𝑖</m:t>
                                          </m:r>
                                        </m:sub>
                                      </m:sSub>
                                      <m:r>
                                        <a:rPr lang="es-ES" i="0">
                                          <a:latin typeface="Cambria Math" panose="02040503050406030204" pitchFamily="18" charset="0"/>
                                        </a:rPr>
                                        <m:t>−</m:t>
                                      </m:r>
                                      <m:nary>
                                        <m:naryPr>
                                          <m:chr m:val="∑"/>
                                          <m:limLoc m:val="undOvr"/>
                                          <m:supHide m:val="on"/>
                                          <m:ctrlPr>
                                            <a:rPr lang="es-ES" i="1">
                                              <a:latin typeface="Cambria Math" panose="02040503050406030204" pitchFamily="18" charset="0"/>
                                            </a:rPr>
                                          </m:ctrlPr>
                                        </m:naryPr>
                                        <m:sub>
                                          <m:r>
                                            <a:rPr lang="es-ES" i="1">
                                              <a:latin typeface="Cambria Math" panose="02040503050406030204" pitchFamily="18" charset="0"/>
                                            </a:rPr>
                                            <m:t>𝑗</m:t>
                                          </m:r>
                                        </m:sub>
                                        <m:sup/>
                                        <m:e>
                                          <m:sSub>
                                            <m:sSubPr>
                                              <m:ctrlPr>
                                                <a:rPr lang="es-ES" i="1">
                                                  <a:latin typeface="Cambria Math" panose="02040503050406030204" pitchFamily="18" charset="0"/>
                                                </a:rPr>
                                              </m:ctrlPr>
                                            </m:sSubPr>
                                            <m:e>
                                              <m:r>
                                                <a:rPr lang="es-ES" i="1">
                                                  <a:latin typeface="Cambria Math" panose="02040503050406030204" pitchFamily="18" charset="0"/>
                                                </a:rPr>
                                                <m:t>𝑥</m:t>
                                              </m:r>
                                            </m:e>
                                            <m:sub>
                                              <m:r>
                                                <a:rPr lang="es-ES" i="1">
                                                  <a:latin typeface="Cambria Math" panose="02040503050406030204" pitchFamily="18" charset="0"/>
                                                </a:rPr>
                                                <m:t>𝑖𝑗</m:t>
                                              </m:r>
                                            </m:sub>
                                          </m:sSub>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𝑗</m:t>
                                              </m:r>
                                            </m:sub>
                                          </m:sSub>
                                        </m:e>
                                      </m:nary>
                                    </m:e>
                                  </m:d>
                                </m:e>
                                <m:sup>
                                  <m:r>
                                    <a:rPr lang="es-ES" i="0">
                                      <a:latin typeface="Cambria Math" panose="02040503050406030204" pitchFamily="18" charset="0"/>
                                    </a:rPr>
                                    <m:t>2</m:t>
                                  </m:r>
                                </m:sup>
                              </m:sSup>
                            </m:e>
                          </m:nary>
                          <m:r>
                            <a:rPr lang="es-ES" i="0">
                              <a:latin typeface="Cambria Math" panose="02040503050406030204" pitchFamily="18" charset="0"/>
                            </a:rPr>
                            <m:t>+</m:t>
                          </m:r>
                          <m:r>
                            <a:rPr lang="es-ES" i="1" smtClean="0">
                              <a:solidFill>
                                <a:srgbClr val="FF0000"/>
                              </a:solidFill>
                              <a:latin typeface="Cambria Math" panose="02040503050406030204" pitchFamily="18" charset="0"/>
                            </a:rPr>
                            <m:t>𝜆</m:t>
                          </m:r>
                          <m:nary>
                            <m:naryPr>
                              <m:chr m:val="∑"/>
                              <m:limLoc m:val="undOvr"/>
                              <m:ctrlPr>
                                <a:rPr lang="es-ES" i="1">
                                  <a:latin typeface="Cambria Math" panose="02040503050406030204" pitchFamily="18" charset="0"/>
                                </a:rPr>
                              </m:ctrlPr>
                            </m:naryPr>
                            <m:sub>
                              <m:r>
                                <a:rPr lang="es-ES" i="1">
                                  <a:latin typeface="Cambria Math" panose="02040503050406030204" pitchFamily="18" charset="0"/>
                                </a:rPr>
                                <m:t>𝑗</m:t>
                              </m:r>
                              <m:r>
                                <a:rPr lang="es-ES" i="0">
                                  <a:latin typeface="Cambria Math" panose="02040503050406030204" pitchFamily="18" charset="0"/>
                                </a:rPr>
                                <m:t>=1</m:t>
                              </m:r>
                            </m:sub>
                            <m:sup>
                              <m:r>
                                <a:rPr lang="es-ES" i="1">
                                  <a:latin typeface="Cambria Math" panose="02040503050406030204" pitchFamily="18" charset="0"/>
                                </a:rPr>
                                <m:t>𝑝</m:t>
                              </m:r>
                            </m:sup>
                            <m:e>
                              <m:sSup>
                                <m:sSupPr>
                                  <m:ctrlPr>
                                    <a:rPr lang="es-ES" i="1">
                                      <a:latin typeface="Cambria Math" panose="02040503050406030204" pitchFamily="18" charset="0"/>
                                    </a:rPr>
                                  </m:ctrlPr>
                                </m:sSupPr>
                                <m:e>
                                  <m:d>
                                    <m:dPr>
                                      <m:begChr m:val="‖"/>
                                      <m:endChr m:val="‖"/>
                                      <m:ctrlPr>
                                        <a:rPr lang="es-ES" i="1">
                                          <a:latin typeface="Cambria Math" panose="02040503050406030204" pitchFamily="18" charset="0"/>
                                        </a:rPr>
                                      </m:ctrlPr>
                                    </m:dPr>
                                    <m:e>
                                      <m:sSub>
                                        <m:sSubPr>
                                          <m:ctrlPr>
                                            <a:rPr lang="es-ES" i="1">
                                              <a:latin typeface="Cambria Math" panose="02040503050406030204" pitchFamily="18" charset="0"/>
                                            </a:rPr>
                                          </m:ctrlPr>
                                        </m:sSubPr>
                                        <m:e>
                                          <m:r>
                                            <a:rPr lang="es-ES" i="1">
                                              <a:latin typeface="Cambria Math" panose="02040503050406030204" pitchFamily="18" charset="0"/>
                                            </a:rPr>
                                            <m:t>𝛽</m:t>
                                          </m:r>
                                        </m:e>
                                        <m:sub>
                                          <m:r>
                                            <a:rPr lang="es-ES" i="1">
                                              <a:latin typeface="Cambria Math" panose="02040503050406030204" pitchFamily="18" charset="0"/>
                                            </a:rPr>
                                            <m:t>𝑗</m:t>
                                          </m:r>
                                        </m:sub>
                                      </m:sSub>
                                    </m:e>
                                  </m:d>
                                </m:e>
                                <m:sup>
                                  <m:r>
                                    <a:rPr lang="es-ES" b="0" i="1" smtClean="0">
                                      <a:latin typeface="Cambria Math" panose="02040503050406030204" pitchFamily="18" charset="0"/>
                                    </a:rPr>
                                    <m:t>2</m:t>
                                  </m:r>
                                </m:sup>
                              </m:sSup>
                            </m:e>
                          </m:nary>
                        </m:e>
                      </m:d>
                    </m:oMath>
                  </m:oMathPara>
                </a14:m>
                <a:endParaRPr lang="es-ES" dirty="0"/>
              </a:p>
            </p:txBody>
          </p:sp>
        </mc:Choice>
        <mc:Fallback xmlns="">
          <p:sp>
            <p:nvSpPr>
              <p:cNvPr id="4" name="Rectángulo 3"/>
              <p:cNvSpPr>
                <a:spLocks noRot="1" noChangeAspect="1" noMove="1" noResize="1" noEditPoints="1" noAdjustHandles="1" noChangeArrowheads="1" noChangeShapeType="1" noTextEdit="1"/>
              </p:cNvSpPr>
              <p:nvPr/>
            </p:nvSpPr>
            <p:spPr>
              <a:xfrm>
                <a:off x="990600" y="4406002"/>
                <a:ext cx="7010400" cy="976614"/>
              </a:xfrm>
              <a:prstGeom prst="rect">
                <a:avLst/>
              </a:prstGeom>
              <a:blipFill rotWithShape="0">
                <a:blip r:embed="rId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 name="Rectángulo 4"/>
              <p:cNvSpPr/>
              <p:nvPr/>
            </p:nvSpPr>
            <p:spPr>
              <a:xfrm>
                <a:off x="2665553" y="1725521"/>
                <a:ext cx="2699265" cy="523220"/>
              </a:xfrm>
              <a:prstGeom prst="rect">
                <a:avLst/>
              </a:prstGeom>
              <a:ln>
                <a:solidFill>
                  <a:schemeClr val="accent1"/>
                </a:solidFill>
              </a:ln>
            </p:spPr>
            <p:txBody>
              <a:bodyPr wrap="none">
                <a:spAutoFit/>
              </a:bodyPr>
              <a:lstStyle/>
              <a:p>
                <a14:m>
                  <m:oMath xmlns:m="http://schemas.openxmlformats.org/officeDocument/2006/math">
                    <m:r>
                      <a:rPr lang="es-UY" sz="2800" i="1">
                        <a:latin typeface="Cambria Math" panose="02040503050406030204" pitchFamily="18" charset="0"/>
                        <a:ea typeface="Times New Roman" panose="02020603050405020304" pitchFamily="18" charset="0"/>
                        <a:cs typeface="Times New Roman" panose="02020603050405020304" pitchFamily="18" charset="0"/>
                      </a:rPr>
                      <m:t>𝑦</m:t>
                    </m:r>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r>
                      <a:rPr lang="es-UY" sz="2800" i="1">
                        <a:effectLst/>
                        <a:latin typeface="Cambria Math" panose="02040503050406030204" pitchFamily="18" charset="0"/>
                        <a:ea typeface="Times New Roman" panose="02020603050405020304" pitchFamily="18" charset="0"/>
                        <a:cs typeface="Times New Roman" panose="02020603050405020304" pitchFamily="18" charset="0"/>
                      </a:rPr>
                      <m:t>𝑋</m:t>
                    </m:r>
                    <m:sSub>
                      <m:sSubPr>
                        <m:ctrlPr>
                          <a:rPr lang="es-ES"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Y" sz="2800" i="1">
                            <a:effectLst/>
                            <a:latin typeface="Cambria Math" panose="02040503050406030204" pitchFamily="18" charset="0"/>
                            <a:ea typeface="Times New Roman" panose="02020603050405020304" pitchFamily="18" charset="0"/>
                            <a:cs typeface="Times New Roman" panose="02020603050405020304" pitchFamily="18" charset="0"/>
                          </a:rPr>
                          <m:t>𝛽</m:t>
                        </m:r>
                      </m:e>
                      <m:sub>
                        <m:r>
                          <a:rPr lang="es-UY" sz="2800" i="1">
                            <a:effectLst/>
                            <a:latin typeface="Cambria Math" panose="02040503050406030204" pitchFamily="18" charset="0"/>
                            <a:ea typeface="Times New Roman" panose="02020603050405020304" pitchFamily="18" charset="0"/>
                            <a:cs typeface="Times New Roman" panose="02020603050405020304" pitchFamily="18" charset="0"/>
                          </a:rPr>
                          <m:t>𝑅𝑅</m:t>
                        </m:r>
                      </m:sub>
                    </m:sSub>
                    <m:r>
                      <a:rPr lang="en-US" sz="28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s-ES"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s-UY" sz="2800" i="1">
                            <a:effectLst/>
                            <a:latin typeface="Cambria Math" panose="02040503050406030204" pitchFamily="18" charset="0"/>
                            <a:ea typeface="Times New Roman" panose="02020603050405020304" pitchFamily="18" charset="0"/>
                            <a:cs typeface="Times New Roman" panose="02020603050405020304" pitchFamily="18" charset="0"/>
                          </a:rPr>
                          <m:t>𝜀</m:t>
                        </m:r>
                      </m:e>
                      <m:sub>
                        <m:r>
                          <a:rPr lang="es-UY" sz="2800" i="1">
                            <a:effectLst/>
                            <a:latin typeface="Cambria Math" panose="02040503050406030204" pitchFamily="18" charset="0"/>
                            <a:ea typeface="Times New Roman" panose="02020603050405020304" pitchFamily="18" charset="0"/>
                            <a:cs typeface="Times New Roman" panose="02020603050405020304" pitchFamily="18" charset="0"/>
                          </a:rPr>
                          <m:t>𝑅𝑅</m:t>
                        </m:r>
                      </m:sub>
                    </m:sSub>
                  </m:oMath>
                </a14:m>
                <a:r>
                  <a:rPr lang="en-US" sz="2800" dirty="0">
                    <a:effectLst/>
                    <a:latin typeface="Times New Roman" panose="02020603050405020304" pitchFamily="18" charset="0"/>
                    <a:ea typeface="Times New Roman" panose="02020603050405020304" pitchFamily="18" charset="0"/>
                  </a:rPr>
                  <a:t> </a:t>
                </a:r>
                <a:endParaRPr lang="es-ES" sz="2800" dirty="0"/>
              </a:p>
            </p:txBody>
          </p:sp>
        </mc:Choice>
        <mc:Fallback xmlns="">
          <p:sp>
            <p:nvSpPr>
              <p:cNvPr id="5" name="Rectángulo 4"/>
              <p:cNvSpPr>
                <a:spLocks noRot="1" noChangeAspect="1" noMove="1" noResize="1" noEditPoints="1" noAdjustHandles="1" noChangeArrowheads="1" noChangeShapeType="1" noTextEdit="1"/>
              </p:cNvSpPr>
              <p:nvPr/>
            </p:nvSpPr>
            <p:spPr>
              <a:xfrm>
                <a:off x="2665553" y="1725521"/>
                <a:ext cx="2699265" cy="523220"/>
              </a:xfrm>
              <a:prstGeom prst="rect">
                <a:avLst/>
              </a:prstGeom>
              <a:blipFill rotWithShape="0">
                <a:blip r:embed="rId3"/>
                <a:stretch>
                  <a:fillRect/>
                </a:stretch>
              </a:blipFill>
              <a:ln>
                <a:solidFill>
                  <a:schemeClr val="accent1"/>
                </a:solidFill>
              </a:ln>
            </p:spPr>
            <p:txBody>
              <a:bodyPr/>
              <a:lstStyle/>
              <a:p>
                <a:r>
                  <a:rPr lang="es-ES">
                    <a:noFill/>
                  </a:rPr>
                  <a:t> </a:t>
                </a:r>
              </a:p>
            </p:txBody>
          </p:sp>
        </mc:Fallback>
      </mc:AlternateContent>
      <p:sp>
        <p:nvSpPr>
          <p:cNvPr id="6" name="CuadroTexto 5"/>
          <p:cNvSpPr txBox="1"/>
          <p:nvPr/>
        </p:nvSpPr>
        <p:spPr>
          <a:xfrm>
            <a:off x="762000" y="1063967"/>
            <a:ext cx="6781800" cy="400110"/>
          </a:xfrm>
          <a:prstGeom prst="rect">
            <a:avLst/>
          </a:prstGeom>
          <a:noFill/>
        </p:spPr>
        <p:txBody>
          <a:bodyPr wrap="square" rtlCol="0">
            <a:spAutoFit/>
          </a:bodyPr>
          <a:lstStyle/>
          <a:p>
            <a:r>
              <a:rPr lang="en-US" sz="2000" dirty="0" err="1" smtClean="0"/>
              <a:t>Modelo</a:t>
            </a:r>
            <a:r>
              <a:rPr lang="en-US" sz="2000" dirty="0" smtClean="0"/>
              <a:t> Ridge Regression (</a:t>
            </a:r>
            <a:r>
              <a:rPr lang="en-US" sz="2000" dirty="0" err="1" smtClean="0"/>
              <a:t>modelos</a:t>
            </a:r>
            <a:r>
              <a:rPr lang="en-US" sz="2000" dirty="0" smtClean="0"/>
              <a:t> de </a:t>
            </a:r>
            <a:r>
              <a:rPr lang="en-US" sz="2000" dirty="0" err="1" smtClean="0"/>
              <a:t>penalización</a:t>
            </a:r>
            <a:r>
              <a:rPr lang="en-US" sz="2000" dirty="0" smtClean="0"/>
              <a:t>):</a:t>
            </a:r>
            <a:endParaRPr lang="en-US" sz="2000" dirty="0"/>
          </a:p>
        </p:txBody>
      </p:sp>
      <p:sp>
        <p:nvSpPr>
          <p:cNvPr id="7" name="Flecha abajo 6"/>
          <p:cNvSpPr/>
          <p:nvPr/>
        </p:nvSpPr>
        <p:spPr>
          <a:xfrm>
            <a:off x="3503753" y="2185510"/>
            <a:ext cx="45719" cy="652534"/>
          </a:xfrm>
          <a:prstGeom prst="down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adroTexto 7"/>
          <p:cNvSpPr txBox="1"/>
          <p:nvPr/>
        </p:nvSpPr>
        <p:spPr>
          <a:xfrm>
            <a:off x="2132153" y="2861945"/>
            <a:ext cx="3429000" cy="923330"/>
          </a:xfrm>
          <a:prstGeom prst="rect">
            <a:avLst/>
          </a:prstGeom>
          <a:noFill/>
        </p:spPr>
        <p:txBody>
          <a:bodyPr wrap="square" rtlCol="0">
            <a:spAutoFit/>
          </a:bodyPr>
          <a:lstStyle/>
          <a:p>
            <a:r>
              <a:rPr lang="es-ES" dirty="0" smtClean="0"/>
              <a:t>Matriz de incidencia con información de marcadores moleculares</a:t>
            </a:r>
            <a:endParaRPr lang="es-ES" dirty="0"/>
          </a:p>
        </p:txBody>
      </p:sp>
      <mc:AlternateContent xmlns:mc="http://schemas.openxmlformats.org/markup-compatibility/2006" xmlns:a14="http://schemas.microsoft.com/office/drawing/2010/main">
        <mc:Choice Requires="a14">
          <p:sp>
            <p:nvSpPr>
              <p:cNvPr id="9" name="Rectángulo 8"/>
              <p:cNvSpPr/>
              <p:nvPr/>
            </p:nvSpPr>
            <p:spPr>
              <a:xfrm>
                <a:off x="5218253" y="2813776"/>
                <a:ext cx="2362200" cy="1119537"/>
              </a:xfrm>
              <a:prstGeom prst="rect">
                <a:avLst/>
              </a:prstGeom>
              <a:ln>
                <a:solidFill>
                  <a:srgbClr val="689D61"/>
                </a:solidFill>
              </a:ln>
            </p:spPr>
            <p:txBody>
              <a:bodyPr wrap="square">
                <a:spAutoFit/>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Times New Roman" panose="02020603050405020304" pitchFamily="18" charset="0"/>
                          <a:cs typeface="Times New Roman" panose="02020603050405020304" pitchFamily="18" charset="0"/>
                        </a:rPr>
                        <m:t>𝐸</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𝑒</m:t>
                          </m:r>
                        </m:e>
                      </m:d>
                      <m:r>
                        <a:rPr lang="es-ES" i="1">
                          <a:latin typeface="Cambria Math" panose="02040503050406030204" pitchFamily="18" charset="0"/>
                          <a:ea typeface="Times New Roman" panose="02020603050405020304" pitchFamily="18" charset="0"/>
                          <a:cs typeface="Times New Roman" panose="02020603050405020304" pitchFamily="18" charset="0"/>
                        </a:rPr>
                        <m:t>=0 </m:t>
                      </m:r>
                    </m:oMath>
                  </m:oMathPara>
                </a14:m>
                <a:endParaRPr lang="en-US" i="1" dirty="0">
                  <a:latin typeface="Cambria Math"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ea typeface="Times New Roman" panose="02020603050405020304" pitchFamily="18" charset="0"/>
                          <a:cs typeface="Times New Roman" panose="02020603050405020304" pitchFamily="18" charset="0"/>
                        </a:rPr>
                        <m:t>𝑉𝑎𝑟</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𝑒</m:t>
                          </m:r>
                        </m:e>
                      </m:d>
                      <m:r>
                        <a:rPr lang="es-ES" i="1">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𝑅</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sSubSup>
                        <m:sSubSupPr>
                          <m:ctrlPr>
                            <a:rPr lang="en-US" i="1">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𝑒</m:t>
                          </m:r>
                        </m:sub>
                        <m:sup>
                          <m:r>
                            <a:rPr lang="en-US" i="1">
                              <a:latin typeface="Cambria Math" panose="02040503050406030204" pitchFamily="18" charset="0"/>
                              <a:cs typeface="Times New Roman" panose="02020603050405020304" pitchFamily="18" charset="0"/>
                            </a:rPr>
                            <m:t>2</m:t>
                          </m:r>
                        </m:sup>
                      </m:sSubSup>
                    </m:oMath>
                  </m:oMathPara>
                </a14:m>
                <a:endParaRPr lang="en-US" i="1" dirty="0">
                  <a:latin typeface="Cambria Math" panose="02040503050406030204" pitchFamily="18" charset="0"/>
                  <a:ea typeface="Times New Roman" panose="02020603050405020304" pitchFamily="18" charset="0"/>
                  <a:cs typeface="Times New Roman" panose="02020603050405020304" pitchFamily="18" charset="0"/>
                </a:endParaRPr>
              </a:p>
            </p:txBody>
          </p:sp>
        </mc:Choice>
        <mc:Fallback xmlns="">
          <p:sp>
            <p:nvSpPr>
              <p:cNvPr id="9" name="Rectángulo 8"/>
              <p:cNvSpPr>
                <a:spLocks noRot="1" noChangeAspect="1" noMove="1" noResize="1" noEditPoints="1" noAdjustHandles="1" noChangeArrowheads="1" noChangeShapeType="1" noTextEdit="1"/>
              </p:cNvSpPr>
              <p:nvPr/>
            </p:nvSpPr>
            <p:spPr>
              <a:xfrm>
                <a:off x="5218253" y="2813776"/>
                <a:ext cx="2362200" cy="1119537"/>
              </a:xfrm>
              <a:prstGeom prst="rect">
                <a:avLst/>
              </a:prstGeom>
              <a:blipFill rotWithShape="0">
                <a:blip r:embed="rId4"/>
                <a:stretch>
                  <a:fillRect/>
                </a:stretch>
              </a:blipFill>
              <a:ln>
                <a:solidFill>
                  <a:srgbClr val="689D61"/>
                </a:solidFill>
              </a:ln>
            </p:spPr>
            <p:txBody>
              <a:bodyPr/>
              <a:lstStyle/>
              <a:p>
                <a:r>
                  <a:rPr lang="es-ES">
                    <a:noFill/>
                  </a:rPr>
                  <a:t> </a:t>
                </a:r>
              </a:p>
            </p:txBody>
          </p:sp>
        </mc:Fallback>
      </mc:AlternateContent>
      <p:sp>
        <p:nvSpPr>
          <p:cNvPr id="10" name="Flecha derecha 9"/>
          <p:cNvSpPr/>
          <p:nvPr/>
        </p:nvSpPr>
        <p:spPr>
          <a:xfrm rot="4031922" flipV="1">
            <a:off x="4891823" y="2516695"/>
            <a:ext cx="455875" cy="45719"/>
          </a:xfrm>
          <a:prstGeom prst="rightArrow">
            <a:avLst/>
          </a:prstGeom>
          <a:solidFill>
            <a:srgbClr val="689D61"/>
          </a:solidFill>
          <a:ln>
            <a:solidFill>
              <a:srgbClr val="689D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ítulo 1"/>
          <p:cNvSpPr txBox="1">
            <a:spLocks/>
          </p:cNvSpPr>
          <p:nvPr/>
        </p:nvSpPr>
        <p:spPr>
          <a:xfrm>
            <a:off x="0" y="-304800"/>
            <a:ext cx="8534400" cy="9906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400" dirty="0" err="1" smtClean="0"/>
              <a:t>Modelos</a:t>
            </a:r>
            <a:r>
              <a:rPr lang="en-US" sz="2400" dirty="0" smtClean="0"/>
              <a:t> </a:t>
            </a:r>
            <a:r>
              <a:rPr lang="en-US" sz="2400" dirty="0" err="1" smtClean="0"/>
              <a:t>Mixtos</a:t>
            </a:r>
            <a:r>
              <a:rPr lang="en-US" sz="2400" dirty="0" smtClean="0"/>
              <a:t> </a:t>
            </a:r>
            <a:r>
              <a:rPr lang="en-US" sz="2400" dirty="0" err="1" smtClean="0"/>
              <a:t>en</a:t>
            </a:r>
            <a:r>
              <a:rPr lang="en-US" sz="2400" dirty="0" smtClean="0"/>
              <a:t> el </a:t>
            </a:r>
            <a:r>
              <a:rPr lang="en-US" sz="2400" dirty="0" err="1" smtClean="0"/>
              <a:t>contexto</a:t>
            </a:r>
            <a:r>
              <a:rPr lang="en-US" sz="2400" dirty="0" smtClean="0"/>
              <a:t> de </a:t>
            </a:r>
            <a:r>
              <a:rPr lang="en-US" sz="2400" dirty="0" err="1" smtClean="0"/>
              <a:t>mejoramiento</a:t>
            </a:r>
            <a:r>
              <a:rPr lang="en-US" sz="2400" dirty="0" smtClean="0"/>
              <a:t> vegetal</a:t>
            </a:r>
            <a:endParaRPr lang="en-US" sz="2400" dirty="0"/>
          </a:p>
        </p:txBody>
      </p:sp>
      <mc:AlternateContent xmlns:mc="http://schemas.openxmlformats.org/markup-compatibility/2006">
        <mc:Choice xmlns:a14="http://schemas.microsoft.com/office/drawing/2010/main" Requires="a14">
          <p:sp>
            <p:nvSpPr>
              <p:cNvPr id="23" name="Rectángulo 22"/>
              <p:cNvSpPr/>
              <p:nvPr/>
            </p:nvSpPr>
            <p:spPr>
              <a:xfrm>
                <a:off x="152400" y="5639118"/>
                <a:ext cx="9067800" cy="923330"/>
              </a:xfrm>
              <a:prstGeom prst="rect">
                <a:avLst/>
              </a:prstGeom>
            </p:spPr>
            <p:txBody>
              <a:bodyPr wrap="square">
                <a:spAutoFit/>
              </a:bodyPr>
              <a:lstStyle/>
              <a:p>
                <a:r>
                  <a:rPr lang="es-UY" dirty="0" smtClean="0">
                    <a:latin typeface="Times New Roman" panose="02020603050405020304" pitchFamily="18" charset="0"/>
                    <a:ea typeface="Calibri" panose="020F0502020204030204" pitchFamily="34" charset="0"/>
                  </a:rPr>
                  <a:t>Se penalizan las estimaciones de los </a:t>
                </a:r>
                <a:r>
                  <a:rPr lang="es-UY" dirty="0" smtClean="0">
                    <a:latin typeface="Times New Roman" panose="02020603050405020304" pitchFamily="18" charset="0"/>
                    <a:ea typeface="Calibri" panose="020F0502020204030204" pitchFamily="34" charset="0"/>
                  </a:rPr>
                  <a:t>coeficientes de regresión </a:t>
                </a:r>
                <a:r>
                  <a:rPr lang="es-UY" dirty="0" smtClean="0">
                    <a:latin typeface="Times New Roman" panose="02020603050405020304" pitchFamily="18" charset="0"/>
                    <a:ea typeface="Calibri" panose="020F0502020204030204" pitchFamily="34" charset="0"/>
                  </a:rPr>
                  <a:t>mediante </a:t>
                </a:r>
                <a:r>
                  <a:rPr lang="es-UY" dirty="0">
                    <a:latin typeface="Times New Roman" panose="02020603050405020304" pitchFamily="18" charset="0"/>
                    <a:ea typeface="Calibri" panose="020F0502020204030204" pitchFamily="34" charset="0"/>
                  </a:rPr>
                  <a:t>la inclusión de un parámetro </a:t>
                </a:r>
                <a14:m>
                  <m:oMath xmlns:m="http://schemas.openxmlformats.org/officeDocument/2006/math">
                    <m:r>
                      <a:rPr lang="es-ES" i="1">
                        <a:solidFill>
                          <a:srgbClr val="FF0000"/>
                        </a:solidFill>
                        <a:latin typeface="Cambria Math" panose="02040503050406030204" pitchFamily="18" charset="0"/>
                      </a:rPr>
                      <m:t>𝜆</m:t>
                    </m:r>
                  </m:oMath>
                </a14:m>
                <a:r>
                  <a:rPr lang="es-UY" dirty="0">
                    <a:latin typeface="Times New Roman" panose="02020603050405020304" pitchFamily="18" charset="0"/>
                    <a:ea typeface="Calibri" panose="020F0502020204030204" pitchFamily="34" charset="0"/>
                  </a:rPr>
                  <a:t> que produce una contracción de los coeficientes entorno a cero (</a:t>
                </a:r>
                <a:r>
                  <a:rPr lang="es-UY" dirty="0" err="1">
                    <a:latin typeface="Times New Roman" panose="02020603050405020304" pitchFamily="18" charset="0"/>
                    <a:ea typeface="Calibri" panose="020F0502020204030204" pitchFamily="34" charset="0"/>
                  </a:rPr>
                  <a:t>Hoerl</a:t>
                </a:r>
                <a:r>
                  <a:rPr lang="es-UY" dirty="0">
                    <a:latin typeface="Times New Roman" panose="02020603050405020304" pitchFamily="18" charset="0"/>
                    <a:ea typeface="Calibri" panose="020F0502020204030204" pitchFamily="34" charset="0"/>
                  </a:rPr>
                  <a:t> y </a:t>
                </a:r>
                <a:r>
                  <a:rPr lang="es-UY" dirty="0" err="1">
                    <a:latin typeface="Times New Roman" panose="02020603050405020304" pitchFamily="18" charset="0"/>
                    <a:ea typeface="Calibri" panose="020F0502020204030204" pitchFamily="34" charset="0"/>
                  </a:rPr>
                  <a:t>Kennard</a:t>
                </a:r>
                <a:r>
                  <a:rPr lang="es-UY" dirty="0">
                    <a:latin typeface="Times New Roman" panose="02020603050405020304" pitchFamily="18" charset="0"/>
                    <a:ea typeface="Calibri" panose="020F0502020204030204" pitchFamily="34" charset="0"/>
                  </a:rPr>
                  <a:t> 1970). Así, se reduce la </a:t>
                </a:r>
                <a:r>
                  <a:rPr lang="es-UY" dirty="0" err="1">
                    <a:latin typeface="Times New Roman" panose="02020603050405020304" pitchFamily="18" charset="0"/>
                    <a:ea typeface="Calibri" panose="020F0502020204030204" pitchFamily="34" charset="0"/>
                  </a:rPr>
                  <a:t>co</a:t>
                </a:r>
                <a:r>
                  <a:rPr lang="es-UY" dirty="0">
                    <a:latin typeface="Times New Roman" panose="02020603050405020304" pitchFamily="18" charset="0"/>
                    <a:ea typeface="Calibri" panose="020F0502020204030204" pitchFamily="34" charset="0"/>
                  </a:rPr>
                  <a:t>-linealidad (redundancia) entre los predictores (marcadores)</a:t>
                </a:r>
                <a:endParaRPr lang="es-ES" dirty="0"/>
              </a:p>
            </p:txBody>
          </p:sp>
        </mc:Choice>
        <mc:Fallback>
          <p:sp>
            <p:nvSpPr>
              <p:cNvPr id="23" name="Rectángulo 22"/>
              <p:cNvSpPr>
                <a:spLocks noRot="1" noChangeAspect="1" noMove="1" noResize="1" noEditPoints="1" noAdjustHandles="1" noChangeArrowheads="1" noChangeShapeType="1" noTextEdit="1"/>
              </p:cNvSpPr>
              <p:nvPr/>
            </p:nvSpPr>
            <p:spPr>
              <a:xfrm>
                <a:off x="152400" y="5639118"/>
                <a:ext cx="9067800" cy="923330"/>
              </a:xfrm>
              <a:prstGeom prst="rect">
                <a:avLst/>
              </a:prstGeom>
              <a:blipFill rotWithShape="0">
                <a:blip r:embed="rId5"/>
                <a:stretch>
                  <a:fillRect l="-538" t="-3289" b="-9211"/>
                </a:stretch>
              </a:blipFill>
            </p:spPr>
            <p:txBody>
              <a:bodyPr/>
              <a:lstStyle/>
              <a:p>
                <a:r>
                  <a:rPr lang="en-US">
                    <a:noFill/>
                  </a:rPr>
                  <a:t> </a:t>
                </a:r>
              </a:p>
            </p:txBody>
          </p:sp>
        </mc:Fallback>
      </mc:AlternateContent>
    </p:spTree>
    <p:extLst>
      <p:ext uri="{BB962C8B-B14F-4D97-AF65-F5344CB8AC3E}">
        <p14:creationId xmlns:p14="http://schemas.microsoft.com/office/powerpoint/2010/main" val="35830252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ángulo 5"/>
              <p:cNvSpPr/>
              <p:nvPr/>
            </p:nvSpPr>
            <p:spPr>
              <a:xfrm>
                <a:off x="1066800" y="1981200"/>
                <a:ext cx="5486400" cy="680636"/>
              </a:xfrm>
              <a:prstGeom prst="rect">
                <a:avLst/>
              </a:prstGeom>
              <a:ln>
                <a:solidFill>
                  <a:srgbClr val="7030A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s-UY" sz="2800" i="1">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𝑋</m:t>
                      </m:r>
                      <m:sSub>
                        <m:sSubPr>
                          <m:ctrlPr>
                            <a:rPr lang="en-US" sz="2800" i="1">
                              <a:latin typeface="Cambria Math" panose="02040503050406030204" pitchFamily="18" charset="0"/>
                            </a:rPr>
                          </m:ctrlPr>
                        </m:sSubPr>
                        <m:e>
                          <m:r>
                            <a:rPr lang="en-US" sz="2800" i="1">
                              <a:latin typeface="Cambria Math" panose="02040503050406030204" pitchFamily="18" charset="0"/>
                            </a:rPr>
                            <m:t>𝛽</m:t>
                          </m:r>
                        </m:e>
                        <m:sub>
                          <m:r>
                            <a:rPr lang="es-UY" sz="2800" i="1">
                              <a:latin typeface="Cambria Math" panose="02040503050406030204" pitchFamily="18" charset="0"/>
                            </a:rPr>
                            <m:t>𝑏𝑙𝑢𝑝</m:t>
                          </m:r>
                        </m:sub>
                      </m:sSub>
                      <m:r>
                        <a:rPr lang="en-US" sz="2800" i="1">
                          <a:latin typeface="Cambria Math" panose="02040503050406030204" pitchFamily="18" charset="0"/>
                        </a:rPr>
                        <m:t>+</m:t>
                      </m:r>
                      <m:r>
                        <a:rPr lang="es-UY" sz="2800" i="1">
                          <a:latin typeface="Cambria Math" panose="02040503050406030204" pitchFamily="18" charset="0"/>
                        </a:rPr>
                        <m:t>𝑍</m:t>
                      </m:r>
                      <m:r>
                        <a:rPr lang="es-UY" sz="2800" i="1" smtClean="0">
                          <a:solidFill>
                            <a:srgbClr val="7030A0"/>
                          </a:solidFill>
                          <a:latin typeface="Cambria Math" panose="02040503050406030204" pitchFamily="18" charset="0"/>
                        </a:rPr>
                        <m:t>𝑀</m:t>
                      </m:r>
                      <m:sSub>
                        <m:sSubPr>
                          <m:ctrlPr>
                            <a:rPr lang="en-US" sz="2800" i="1">
                              <a:latin typeface="Cambria Math" panose="02040503050406030204" pitchFamily="18" charset="0"/>
                            </a:rPr>
                          </m:ctrlPr>
                        </m:sSubPr>
                        <m:e>
                          <m:r>
                            <a:rPr lang="es-UY" sz="2800" i="1">
                              <a:latin typeface="Cambria Math" panose="02040503050406030204" pitchFamily="18" charset="0"/>
                            </a:rPr>
                            <m:t>𝑢</m:t>
                          </m:r>
                        </m:e>
                        <m:sub>
                          <m:r>
                            <a:rPr lang="es-UY" sz="2800" i="1">
                              <a:latin typeface="Cambria Math" panose="02040503050406030204" pitchFamily="18" charset="0"/>
                            </a:rPr>
                            <m:t>𝑏𝑙𝑢𝑝</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s-UY" sz="2800" i="1">
                              <a:latin typeface="Cambria Math" panose="02040503050406030204" pitchFamily="18" charset="0"/>
                            </a:rPr>
                            <m:t>𝜀</m:t>
                          </m:r>
                        </m:e>
                        <m:sub>
                          <m:r>
                            <a:rPr lang="es-UY" sz="2800" i="1">
                              <a:latin typeface="Cambria Math" panose="02040503050406030204" pitchFamily="18" charset="0"/>
                            </a:rPr>
                            <m:t>𝑏𝑙𝑢𝑝</m:t>
                          </m:r>
                        </m:sub>
                      </m:sSub>
                      <m:r>
                        <m:rPr>
                          <m:nor/>
                        </m:rPr>
                        <a:rPr lang="en-US" sz="2800"/>
                        <m:t> 	</m:t>
                      </m:r>
                    </m:oMath>
                  </m:oMathPara>
                </a14:m>
                <a:endParaRPr lang="en-US" sz="2800" dirty="0"/>
              </a:p>
            </p:txBody>
          </p:sp>
        </mc:Choice>
        <mc:Fallback xmlns="">
          <p:sp>
            <p:nvSpPr>
              <p:cNvPr id="6" name="Rectángulo 5"/>
              <p:cNvSpPr>
                <a:spLocks noRot="1" noChangeAspect="1" noMove="1" noResize="1" noEditPoints="1" noAdjustHandles="1" noChangeArrowheads="1" noChangeShapeType="1" noTextEdit="1"/>
              </p:cNvSpPr>
              <p:nvPr/>
            </p:nvSpPr>
            <p:spPr>
              <a:xfrm>
                <a:off x="1066800" y="1981200"/>
                <a:ext cx="5486400" cy="680636"/>
              </a:xfrm>
              <a:prstGeom prst="rect">
                <a:avLst/>
              </a:prstGeom>
              <a:blipFill rotWithShape="0">
                <a:blip r:embed="rId2"/>
                <a:stretch>
                  <a:fillRect/>
                </a:stretch>
              </a:blipFill>
              <a:ln>
                <a:solidFill>
                  <a:srgbClr val="7030A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ángulo 6"/>
              <p:cNvSpPr/>
              <p:nvPr/>
            </p:nvSpPr>
            <p:spPr>
              <a:xfrm>
                <a:off x="883919" y="3189822"/>
                <a:ext cx="1524000" cy="1077218"/>
              </a:xfrm>
              <a:prstGeom prst="rect">
                <a:avLst/>
              </a:prstGeom>
              <a:ln>
                <a:solidFill>
                  <a:schemeClr val="accent3"/>
                </a:solidFill>
              </a:ln>
            </p:spPr>
            <p:txBody>
              <a:bodyPr wrap="square">
                <a:spAutoFit/>
              </a:bodyPr>
              <a:lstStyle/>
              <a:p>
                <a:pPr>
                  <a:lnSpc>
                    <a:spcPct val="150000"/>
                  </a:lnSpc>
                  <a:spcAft>
                    <a:spcPts val="600"/>
                  </a:spcAft>
                </a:pPr>
                <a14:m>
                  <m:oMathPara xmlns:m="http://schemas.openxmlformats.org/officeDocument/2006/math">
                    <m:oMathParaPr>
                      <m:jc m:val="left"/>
                    </m:oMathParaPr>
                    <m:oMath xmlns:m="http://schemas.openxmlformats.org/officeDocument/2006/math">
                      <m:r>
                        <a:rPr lang="es-ES" i="1" smtClean="0">
                          <a:latin typeface="Cambria Math" panose="02040503050406030204" pitchFamily="18" charset="0"/>
                          <a:ea typeface="Times New Roman" panose="02020603050405020304" pitchFamily="18" charset="0"/>
                          <a:cs typeface="Times New Roman" panose="02020603050405020304" pitchFamily="18" charset="0"/>
                        </a:rPr>
                        <m:t>𝐸</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𝑦</m:t>
                          </m:r>
                        </m:e>
                      </m:d>
                      <m:r>
                        <a:rPr lang="es-ES" i="1">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𝑋</m:t>
                      </m:r>
                      <m:r>
                        <a:rPr lang="es-ES" i="1">
                          <a:latin typeface="Cambria Math" panose="02040503050406030204" pitchFamily="18" charset="0"/>
                          <a:ea typeface="Times New Roman" panose="02020603050405020304" pitchFamily="18" charset="0"/>
                          <a:cs typeface="Times New Roman" panose="02020603050405020304" pitchFamily="18" charset="0"/>
                        </a:rPr>
                        <m:t>𝛽</m:t>
                      </m:r>
                    </m:oMath>
                  </m:oMathPara>
                </a14:m>
                <a:endParaRPr lang="en-US" i="1" dirty="0" smtClean="0">
                  <a:latin typeface="Cambria Math" panose="02040503050406030204" pitchFamily="18" charset="0"/>
                  <a:ea typeface="Times New Roman" panose="02020603050405020304" pitchFamily="18" charset="0"/>
                  <a:cs typeface="Times New Roman" panose="02020603050405020304" pitchFamily="18" charset="0"/>
                </a:endParaRPr>
              </a:p>
              <a:p>
                <a:pPr>
                  <a:lnSpc>
                    <a:spcPct val="150000"/>
                  </a:lnSpc>
                  <a:spcAft>
                    <a:spcPts val="600"/>
                  </a:spcAft>
                </a:pPr>
                <a14:m>
                  <m:oMathPara xmlns:m="http://schemas.openxmlformats.org/officeDocument/2006/math">
                    <m:oMathParaPr>
                      <m:jc m:val="left"/>
                    </m:oMathParaPr>
                    <m:oMath xmlns:m="http://schemas.openxmlformats.org/officeDocument/2006/math">
                      <m:r>
                        <a:rPr lang="es-ES" i="1">
                          <a:latin typeface="Cambria Math" panose="02040503050406030204" pitchFamily="18" charset="0"/>
                          <a:ea typeface="Times New Roman" panose="02020603050405020304" pitchFamily="18" charset="0"/>
                          <a:cs typeface="Times New Roman" panose="02020603050405020304" pitchFamily="18" charset="0"/>
                        </a:rPr>
                        <m:t>𝑉𝑎𝑟</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𝑦</m:t>
                          </m:r>
                        </m:e>
                      </m:d>
                      <m:r>
                        <a:rPr lang="es-ES" i="1">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𝑉</m:t>
                      </m:r>
                    </m:oMath>
                  </m:oMathPara>
                </a14:m>
                <a:endParaRPr lang="en-US" dirty="0"/>
              </a:p>
            </p:txBody>
          </p:sp>
        </mc:Choice>
        <mc:Fallback xmlns="">
          <p:sp>
            <p:nvSpPr>
              <p:cNvPr id="7" name="Rectángulo 6"/>
              <p:cNvSpPr>
                <a:spLocks noRot="1" noChangeAspect="1" noMove="1" noResize="1" noEditPoints="1" noAdjustHandles="1" noChangeArrowheads="1" noChangeShapeType="1" noTextEdit="1"/>
              </p:cNvSpPr>
              <p:nvPr/>
            </p:nvSpPr>
            <p:spPr>
              <a:xfrm>
                <a:off x="883919" y="3189822"/>
                <a:ext cx="1524000" cy="1077218"/>
              </a:xfrm>
              <a:prstGeom prst="rect">
                <a:avLst/>
              </a:prstGeom>
              <a:blipFill rotWithShape="0">
                <a:blip r:embed="rId3"/>
                <a:stretch>
                  <a:fillRect/>
                </a:stretch>
              </a:blipFill>
              <a:ln>
                <a:solidFill>
                  <a:schemeClr val="accent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ángulo 7"/>
              <p:cNvSpPr/>
              <p:nvPr/>
            </p:nvSpPr>
            <p:spPr>
              <a:xfrm>
                <a:off x="3952657" y="3189822"/>
                <a:ext cx="2583181" cy="1119537"/>
              </a:xfrm>
              <a:prstGeom prst="rect">
                <a:avLst/>
              </a:prstGeom>
              <a:ln>
                <a:solidFill>
                  <a:srgbClr val="7030A0"/>
                </a:solidFill>
              </a:ln>
            </p:spPr>
            <p:txBody>
              <a:bodyPr wrap="square">
                <a:spAutoFit/>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Times New Roman" panose="02020603050405020304" pitchFamily="18" charset="0"/>
                          <a:cs typeface="Times New Roman" panose="02020603050405020304" pitchFamily="18" charset="0"/>
                        </a:rPr>
                        <m:t>𝐸</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𝑢</m:t>
                          </m:r>
                        </m:e>
                      </m:d>
                      <m:r>
                        <a:rPr lang="es-ES" i="1">
                          <a:latin typeface="Cambria Math" panose="02040503050406030204" pitchFamily="18" charset="0"/>
                          <a:ea typeface="Times New Roman" panose="02020603050405020304" pitchFamily="18" charset="0"/>
                          <a:cs typeface="Times New Roman" panose="02020603050405020304" pitchFamily="18" charset="0"/>
                        </a:rPr>
                        <m:t>=0</m:t>
                      </m:r>
                    </m:oMath>
                  </m:oMathPara>
                </a14:m>
                <a:endParaRPr lang="en-US" i="1" dirty="0">
                  <a:latin typeface="Cambria Math"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ea typeface="Times New Roman" panose="02020603050405020304" pitchFamily="18" charset="0"/>
                          <a:cs typeface="Times New Roman" panose="02020603050405020304" pitchFamily="18" charset="0"/>
                        </a:rPr>
                        <m:t>𝑉𝑎𝑟</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𝑢</m:t>
                          </m:r>
                        </m:e>
                      </m:d>
                      <m:r>
                        <a:rPr lang="es-ES" i="1">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sSubSup>
                        <m:sSubSupPr>
                          <m:ctrlPr>
                            <a:rPr lang="en-US" b="0" i="1" smtClean="0">
                              <a:latin typeface="Cambria Math" panose="02040503050406030204" pitchFamily="18" charset="0"/>
                              <a:cs typeface="Times New Roman" panose="02020603050405020304" pitchFamily="18" charset="0"/>
                            </a:rPr>
                          </m:ctrlPr>
                        </m:sSubSupPr>
                        <m:e>
                          <m:r>
                            <a:rPr lang="en-US" b="0" i="1" smtClean="0">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cs typeface="Times New Roman" panose="02020603050405020304" pitchFamily="18" charset="0"/>
                            </a:rPr>
                            <m:t>𝑢</m:t>
                          </m:r>
                        </m:sub>
                        <m:sup>
                          <m:r>
                            <a:rPr lang="en-US" b="0" i="1" smtClean="0">
                              <a:latin typeface="Cambria Math" panose="02040503050406030204" pitchFamily="18" charset="0"/>
                              <a:cs typeface="Times New Roman" panose="02020603050405020304" pitchFamily="18" charset="0"/>
                            </a:rPr>
                            <m:t>2</m:t>
                          </m:r>
                        </m:sup>
                      </m:sSubSup>
                    </m:oMath>
                  </m:oMathPara>
                </a14:m>
                <a:endParaRPr lang="en-US" dirty="0">
                  <a:latin typeface="Arial" panose="020B0604020202020204" pitchFamily="34" charset="0"/>
                  <a:ea typeface="Calibri" panose="020F0502020204030204" pitchFamily="34" charset="0"/>
                  <a:cs typeface="Times New Roman" panose="02020603050405020304" pitchFamily="18" charset="0"/>
                </a:endParaRPr>
              </a:p>
            </p:txBody>
          </p:sp>
        </mc:Choice>
        <mc:Fallback xmlns="">
          <p:sp>
            <p:nvSpPr>
              <p:cNvPr id="8" name="Rectángulo 7"/>
              <p:cNvSpPr>
                <a:spLocks noRot="1" noChangeAspect="1" noMove="1" noResize="1" noEditPoints="1" noAdjustHandles="1" noChangeArrowheads="1" noChangeShapeType="1" noTextEdit="1"/>
              </p:cNvSpPr>
              <p:nvPr/>
            </p:nvSpPr>
            <p:spPr>
              <a:xfrm>
                <a:off x="3952657" y="3189822"/>
                <a:ext cx="2583181" cy="1119537"/>
              </a:xfrm>
              <a:prstGeom prst="rect">
                <a:avLst/>
              </a:prstGeom>
              <a:blipFill rotWithShape="0">
                <a:blip r:embed="rId4"/>
                <a:stretch>
                  <a:fillRect/>
                </a:stretch>
              </a:blipFill>
              <a:ln>
                <a:solidFill>
                  <a:srgbClr val="7030A0"/>
                </a:solidFill>
              </a:ln>
            </p:spPr>
            <p:txBody>
              <a:bodyPr/>
              <a:lstStyle/>
              <a:p>
                <a:r>
                  <a:rPr lang="en-US">
                    <a:noFill/>
                  </a:rPr>
                  <a:t> </a:t>
                </a:r>
              </a:p>
            </p:txBody>
          </p:sp>
        </mc:Fallback>
      </mc:AlternateContent>
      <p:sp>
        <p:nvSpPr>
          <p:cNvPr id="9" name="Flecha abajo 8"/>
          <p:cNvSpPr/>
          <p:nvPr/>
        </p:nvSpPr>
        <p:spPr>
          <a:xfrm>
            <a:off x="4191000" y="2509186"/>
            <a:ext cx="45719" cy="652534"/>
          </a:xfrm>
          <a:prstGeom prst="downArrow">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ángulo 9"/>
              <p:cNvSpPr/>
              <p:nvPr/>
            </p:nvSpPr>
            <p:spPr>
              <a:xfrm>
                <a:off x="5236531" y="750964"/>
                <a:ext cx="2362200" cy="1119537"/>
              </a:xfrm>
              <a:prstGeom prst="rect">
                <a:avLst/>
              </a:prstGeom>
              <a:ln>
                <a:solidFill>
                  <a:srgbClr val="689D61"/>
                </a:solidFill>
              </a:ln>
            </p:spPr>
            <p:txBody>
              <a:bodyPr wrap="square">
                <a:spAutoFit/>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Times New Roman" panose="02020603050405020304" pitchFamily="18" charset="0"/>
                          <a:cs typeface="Times New Roman" panose="02020603050405020304" pitchFamily="18" charset="0"/>
                        </a:rPr>
                        <m:t>𝐸</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𝑒</m:t>
                          </m:r>
                        </m:e>
                      </m:d>
                      <m:r>
                        <a:rPr lang="es-ES" i="1">
                          <a:latin typeface="Cambria Math" panose="02040503050406030204" pitchFamily="18" charset="0"/>
                          <a:ea typeface="Times New Roman" panose="02020603050405020304" pitchFamily="18" charset="0"/>
                          <a:cs typeface="Times New Roman" panose="02020603050405020304" pitchFamily="18" charset="0"/>
                        </a:rPr>
                        <m:t>=0 </m:t>
                      </m:r>
                    </m:oMath>
                  </m:oMathPara>
                </a14:m>
                <a:endParaRPr lang="en-US" i="1" dirty="0">
                  <a:latin typeface="Cambria Math"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ea typeface="Times New Roman" panose="02020603050405020304" pitchFamily="18" charset="0"/>
                          <a:cs typeface="Times New Roman" panose="02020603050405020304" pitchFamily="18" charset="0"/>
                        </a:rPr>
                        <m:t>𝑉𝑎𝑟</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𝑒</m:t>
                          </m:r>
                        </m:e>
                      </m:d>
                      <m:r>
                        <a:rPr lang="es-ES" i="1">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𝑅</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sSubSup>
                        <m:sSubSupPr>
                          <m:ctrlPr>
                            <a:rPr lang="en-US" i="1">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𝑒</m:t>
                          </m:r>
                        </m:sub>
                        <m:sup>
                          <m:r>
                            <a:rPr lang="en-US" i="1">
                              <a:latin typeface="Cambria Math" panose="02040503050406030204" pitchFamily="18" charset="0"/>
                              <a:cs typeface="Times New Roman" panose="02020603050405020304" pitchFamily="18" charset="0"/>
                            </a:rPr>
                            <m:t>2</m:t>
                          </m:r>
                        </m:sup>
                      </m:sSubSup>
                    </m:oMath>
                  </m:oMathPara>
                </a14:m>
                <a:endParaRPr lang="en-US" i="1" dirty="0">
                  <a:latin typeface="Cambria Math" panose="02040503050406030204" pitchFamily="18" charset="0"/>
                  <a:ea typeface="Times New Roman" panose="02020603050405020304" pitchFamily="18" charset="0"/>
                  <a:cs typeface="Times New Roman" panose="02020603050405020304" pitchFamily="18" charset="0"/>
                </a:endParaRPr>
              </a:p>
            </p:txBody>
          </p:sp>
        </mc:Choice>
        <mc:Fallback xmlns="">
          <p:sp>
            <p:nvSpPr>
              <p:cNvPr id="10" name="Rectángulo 9"/>
              <p:cNvSpPr>
                <a:spLocks noRot="1" noChangeAspect="1" noMove="1" noResize="1" noEditPoints="1" noAdjustHandles="1" noChangeArrowheads="1" noChangeShapeType="1" noTextEdit="1"/>
              </p:cNvSpPr>
              <p:nvPr/>
            </p:nvSpPr>
            <p:spPr>
              <a:xfrm>
                <a:off x="5236531" y="750964"/>
                <a:ext cx="2362200" cy="1119537"/>
              </a:xfrm>
              <a:prstGeom prst="rect">
                <a:avLst/>
              </a:prstGeom>
              <a:blipFill rotWithShape="0">
                <a:blip r:embed="rId5"/>
                <a:stretch>
                  <a:fillRect/>
                </a:stretch>
              </a:blipFill>
              <a:ln>
                <a:solidFill>
                  <a:srgbClr val="689D61"/>
                </a:solidFill>
              </a:ln>
            </p:spPr>
            <p:txBody>
              <a:bodyPr/>
              <a:lstStyle/>
              <a:p>
                <a:r>
                  <a:rPr lang="en-US">
                    <a:noFill/>
                  </a:rPr>
                  <a:t> </a:t>
                </a:r>
              </a:p>
            </p:txBody>
          </p:sp>
        </mc:Fallback>
      </mc:AlternateContent>
      <p:sp>
        <p:nvSpPr>
          <p:cNvPr id="11" name="Flecha derecha 10"/>
          <p:cNvSpPr/>
          <p:nvPr/>
        </p:nvSpPr>
        <p:spPr>
          <a:xfrm rot="16200000" flipV="1">
            <a:off x="5499296" y="2075168"/>
            <a:ext cx="355207" cy="76199"/>
          </a:xfrm>
          <a:prstGeom prst="rightArrow">
            <a:avLst/>
          </a:prstGeom>
          <a:solidFill>
            <a:srgbClr val="689D61"/>
          </a:solidFill>
          <a:ln>
            <a:solidFill>
              <a:srgbClr val="689D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echa abajo 11"/>
          <p:cNvSpPr/>
          <p:nvPr/>
        </p:nvSpPr>
        <p:spPr>
          <a:xfrm>
            <a:off x="1600200" y="2559156"/>
            <a:ext cx="45719" cy="613341"/>
          </a:xfrm>
          <a:prstGeom prst="downArrow">
            <a:avLst/>
          </a:prstGeom>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ángulo 15"/>
          <p:cNvSpPr/>
          <p:nvPr/>
        </p:nvSpPr>
        <p:spPr>
          <a:xfrm>
            <a:off x="443647" y="4863388"/>
            <a:ext cx="8243153" cy="1287532"/>
          </a:xfrm>
          <a:prstGeom prst="rect">
            <a:avLst/>
          </a:prstGeom>
        </p:spPr>
        <p:txBody>
          <a:bodyPr wrap="square">
            <a:spAutoFit/>
          </a:bodyPr>
          <a:lstStyle/>
          <a:p>
            <a:pPr algn="just">
              <a:lnSpc>
                <a:spcPct val="150000"/>
              </a:lnSpc>
            </a:pPr>
            <a:r>
              <a:rPr lang="es-UY" dirty="0"/>
              <a:t>La flexibilidad de los modelos mixtos de modelar las relaciones dentro de grupos de datos, utilizando matrices de varianza-covarianzas, es fundamental en su utilización en el mejoramiento vegetal.</a:t>
            </a:r>
            <a:endParaRPr lang="en-US" dirty="0"/>
          </a:p>
        </p:txBody>
      </p:sp>
      <p:sp>
        <p:nvSpPr>
          <p:cNvPr id="20" name="Título 1"/>
          <p:cNvSpPr txBox="1">
            <a:spLocks/>
          </p:cNvSpPr>
          <p:nvPr/>
        </p:nvSpPr>
        <p:spPr>
          <a:xfrm>
            <a:off x="0" y="-304800"/>
            <a:ext cx="8534400" cy="9906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400" dirty="0" err="1" smtClean="0"/>
              <a:t>Modelos</a:t>
            </a:r>
            <a:r>
              <a:rPr lang="en-US" sz="2400" dirty="0" smtClean="0"/>
              <a:t> </a:t>
            </a:r>
            <a:r>
              <a:rPr lang="en-US" sz="2400" dirty="0" err="1" smtClean="0"/>
              <a:t>Mixtos</a:t>
            </a:r>
            <a:r>
              <a:rPr lang="en-US" sz="2400" dirty="0" smtClean="0"/>
              <a:t> </a:t>
            </a:r>
            <a:r>
              <a:rPr lang="en-US" sz="2400" dirty="0" err="1" smtClean="0"/>
              <a:t>en</a:t>
            </a:r>
            <a:r>
              <a:rPr lang="en-US" sz="2400" dirty="0" smtClean="0"/>
              <a:t> el </a:t>
            </a:r>
            <a:r>
              <a:rPr lang="en-US" sz="2400" dirty="0" err="1" smtClean="0"/>
              <a:t>contexto</a:t>
            </a:r>
            <a:r>
              <a:rPr lang="en-US" sz="2400" dirty="0" smtClean="0"/>
              <a:t> de </a:t>
            </a:r>
            <a:r>
              <a:rPr lang="en-US" sz="2400" dirty="0" err="1" smtClean="0"/>
              <a:t>mejoramiento</a:t>
            </a:r>
            <a:r>
              <a:rPr lang="en-US" sz="2400" dirty="0" smtClean="0"/>
              <a:t> vegetal</a:t>
            </a:r>
            <a:endParaRPr lang="en-US" sz="2400" dirty="0"/>
          </a:p>
        </p:txBody>
      </p:sp>
      <p:sp>
        <p:nvSpPr>
          <p:cNvPr id="22" name="CuadroTexto 21"/>
          <p:cNvSpPr txBox="1"/>
          <p:nvPr/>
        </p:nvSpPr>
        <p:spPr>
          <a:xfrm>
            <a:off x="3473468" y="1085972"/>
            <a:ext cx="1763064" cy="923330"/>
          </a:xfrm>
          <a:prstGeom prst="rect">
            <a:avLst/>
          </a:prstGeom>
          <a:noFill/>
          <a:ln>
            <a:noFill/>
          </a:ln>
        </p:spPr>
        <p:txBody>
          <a:bodyPr wrap="square" rtlCol="0">
            <a:spAutoFit/>
          </a:bodyPr>
          <a:lstStyle/>
          <a:p>
            <a:r>
              <a:rPr lang="en-US" dirty="0" smtClean="0">
                <a:solidFill>
                  <a:srgbClr val="7030A0"/>
                </a:solidFill>
              </a:rPr>
              <a:t>M(</a:t>
            </a:r>
            <a:r>
              <a:rPr lang="en-US" dirty="0" err="1" smtClean="0">
                <a:solidFill>
                  <a:srgbClr val="7030A0"/>
                </a:solidFill>
              </a:rPr>
              <a:t>nxp</a:t>
            </a:r>
            <a:r>
              <a:rPr lang="en-US" dirty="0" smtClean="0">
                <a:solidFill>
                  <a:srgbClr val="7030A0"/>
                </a:solidFill>
              </a:rPr>
              <a:t>):</a:t>
            </a:r>
            <a:r>
              <a:rPr lang="en-US" dirty="0" err="1" smtClean="0">
                <a:solidFill>
                  <a:srgbClr val="7030A0"/>
                </a:solidFill>
              </a:rPr>
              <a:t>Matriz</a:t>
            </a:r>
            <a:r>
              <a:rPr lang="en-US" dirty="0" smtClean="0">
                <a:solidFill>
                  <a:srgbClr val="7030A0"/>
                </a:solidFill>
              </a:rPr>
              <a:t> de </a:t>
            </a:r>
            <a:r>
              <a:rPr lang="en-US" dirty="0" err="1" smtClean="0">
                <a:solidFill>
                  <a:srgbClr val="7030A0"/>
                </a:solidFill>
              </a:rPr>
              <a:t>marcadores</a:t>
            </a:r>
            <a:r>
              <a:rPr lang="en-US" dirty="0" smtClean="0">
                <a:solidFill>
                  <a:srgbClr val="7030A0"/>
                </a:solidFill>
              </a:rPr>
              <a:t> </a:t>
            </a:r>
            <a:r>
              <a:rPr lang="en-US" dirty="0" err="1" smtClean="0">
                <a:solidFill>
                  <a:srgbClr val="7030A0"/>
                </a:solidFill>
              </a:rPr>
              <a:t>moleculares</a:t>
            </a:r>
            <a:endParaRPr lang="en-US" dirty="0">
              <a:solidFill>
                <a:srgbClr val="7030A0"/>
              </a:solidFill>
            </a:endParaRPr>
          </a:p>
        </p:txBody>
      </p:sp>
      <p:sp>
        <p:nvSpPr>
          <p:cNvPr id="23" name="CuadroTexto 22"/>
          <p:cNvSpPr txBox="1"/>
          <p:nvPr/>
        </p:nvSpPr>
        <p:spPr>
          <a:xfrm>
            <a:off x="179866" y="464633"/>
            <a:ext cx="4315934" cy="646331"/>
          </a:xfrm>
          <a:prstGeom prst="rect">
            <a:avLst/>
          </a:prstGeom>
          <a:noFill/>
        </p:spPr>
        <p:txBody>
          <a:bodyPr wrap="square" rtlCol="0">
            <a:spAutoFit/>
          </a:bodyPr>
          <a:lstStyle/>
          <a:p>
            <a:r>
              <a:rPr lang="en-US" dirty="0" err="1" smtClean="0"/>
              <a:t>Modelo</a:t>
            </a:r>
            <a:r>
              <a:rPr lang="en-US" dirty="0" smtClean="0"/>
              <a:t> Ridge Regression (</a:t>
            </a:r>
            <a:r>
              <a:rPr lang="en-US" dirty="0" err="1" smtClean="0"/>
              <a:t>modelos</a:t>
            </a:r>
            <a:r>
              <a:rPr lang="en-US" dirty="0" smtClean="0"/>
              <a:t> de </a:t>
            </a:r>
            <a:r>
              <a:rPr lang="en-US" dirty="0" err="1" smtClean="0"/>
              <a:t>penalización</a:t>
            </a:r>
            <a:r>
              <a:rPr lang="en-US" dirty="0" smtClean="0"/>
              <a:t>):</a:t>
            </a:r>
            <a:endParaRPr lang="en-US" dirty="0"/>
          </a:p>
        </p:txBody>
      </p:sp>
    </p:spTree>
    <p:extLst>
      <p:ext uri="{BB962C8B-B14F-4D97-AF65-F5344CB8AC3E}">
        <p14:creationId xmlns:p14="http://schemas.microsoft.com/office/powerpoint/2010/main" val="3867388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ángulo 1"/>
              <p:cNvSpPr/>
              <p:nvPr/>
            </p:nvSpPr>
            <p:spPr>
              <a:xfrm>
                <a:off x="609600" y="3886200"/>
                <a:ext cx="8153400" cy="2790379"/>
              </a:xfrm>
              <a:prstGeom prst="rect">
                <a:avLst/>
              </a:prstGeom>
            </p:spPr>
            <p:txBody>
              <a:bodyPr wrap="square">
                <a:spAutoFit/>
              </a:bodyPr>
              <a:lstStyle/>
              <a:p>
                <a:pPr>
                  <a:lnSpc>
                    <a:spcPct val="150000"/>
                  </a:lnSpc>
                  <a:spcAft>
                    <a:spcPts val="0"/>
                  </a:spcAft>
                </a:pPr>
                <a14:m>
                  <m:oMathPara xmlns:m="http://schemas.openxmlformats.org/officeDocument/2006/math">
                    <m:oMathParaPr>
                      <m:jc m:val="left"/>
                    </m:oMathParaPr>
                    <m:oMath xmlns:m="http://schemas.openxmlformats.org/officeDocument/2006/math">
                      <m:d>
                        <m:dPr>
                          <m:ctrlPr>
                            <a:rPr lang="en-US" i="1" smtClean="0">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Times New Roman" panose="02020603050405020304" pitchFamily="18" charset="0"/>
                                </a:rPr>
                              </m:ctrlPr>
                            </m:mPr>
                            <m:mr>
                              <m:e>
                                <m:r>
                                  <a:rPr lang="es-UY" i="1">
                                    <a:latin typeface="Cambria Math" panose="02040503050406030204" pitchFamily="18" charset="0"/>
                                    <a:ea typeface="Times New Roman" panose="02020603050405020304" pitchFamily="18" charset="0"/>
                                    <a:cs typeface="Times New Roman" panose="02020603050405020304" pitchFamily="18" charset="0"/>
                                  </a:rPr>
                                  <m:t>𝑋</m:t>
                                </m:r>
                                <m:r>
                                  <a:rPr lang="es-UY"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s-UY" i="1">
                                        <a:latin typeface="Cambria Math" panose="02040503050406030204" pitchFamily="18" charset="0"/>
                                        <a:ea typeface="Times New Roman" panose="02020603050405020304" pitchFamily="18" charset="0"/>
                                        <a:cs typeface="Times New Roman" panose="02020603050405020304" pitchFamily="18" charset="0"/>
                                      </a:rPr>
                                      <m:t>𝑅</m:t>
                                    </m:r>
                                  </m:e>
                                  <m:sup>
                                    <m:r>
                                      <a:rPr lang="es-UY" i="1">
                                        <a:latin typeface="Cambria Math" panose="02040503050406030204" pitchFamily="18" charset="0"/>
                                        <a:ea typeface="Times New Roman" panose="02020603050405020304" pitchFamily="18" charset="0"/>
                                        <a:cs typeface="Times New Roman" panose="02020603050405020304" pitchFamily="18" charset="0"/>
                                      </a:rPr>
                                      <m:t>−1</m:t>
                                    </m:r>
                                  </m:sup>
                                </m:sSup>
                                <m:r>
                                  <a:rPr lang="es-UY" i="1">
                                    <a:latin typeface="Cambria Math" panose="02040503050406030204" pitchFamily="18" charset="0"/>
                                    <a:ea typeface="Times New Roman" panose="02020603050405020304" pitchFamily="18" charset="0"/>
                                    <a:cs typeface="Times New Roman" panose="02020603050405020304" pitchFamily="18" charset="0"/>
                                  </a:rPr>
                                  <m:t>𝑋</m:t>
                                </m:r>
                              </m:e>
                              <m:e>
                                <m:r>
                                  <a:rPr lang="es-UY" i="1">
                                    <a:latin typeface="Cambria Math" panose="02040503050406030204" pitchFamily="18" charset="0"/>
                                    <a:ea typeface="Times New Roman" panose="02020603050405020304" pitchFamily="18" charset="0"/>
                                    <a:cs typeface="Times New Roman" panose="02020603050405020304" pitchFamily="18" charset="0"/>
                                  </a:rPr>
                                  <m:t>𝑋</m:t>
                                </m:r>
                                <m:r>
                                  <a:rPr lang="es-UY"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s-UY" i="1">
                                        <a:latin typeface="Cambria Math" panose="02040503050406030204" pitchFamily="18" charset="0"/>
                                        <a:ea typeface="Times New Roman" panose="02020603050405020304" pitchFamily="18" charset="0"/>
                                        <a:cs typeface="Times New Roman" panose="02020603050405020304" pitchFamily="18" charset="0"/>
                                      </a:rPr>
                                      <m:t>𝑅</m:t>
                                    </m:r>
                                  </m:e>
                                  <m:sup>
                                    <m:r>
                                      <a:rPr lang="es-UY" i="1">
                                        <a:latin typeface="Cambria Math" panose="02040503050406030204" pitchFamily="18" charset="0"/>
                                        <a:ea typeface="Times New Roman" panose="02020603050405020304" pitchFamily="18" charset="0"/>
                                        <a:cs typeface="Times New Roman" panose="02020603050405020304" pitchFamily="18" charset="0"/>
                                      </a:rPr>
                                      <m:t>−1</m:t>
                                    </m:r>
                                  </m:sup>
                                </m:sSup>
                                <m:r>
                                  <a:rPr lang="es-UY" i="1">
                                    <a:latin typeface="Cambria Math" panose="02040503050406030204" pitchFamily="18" charset="0"/>
                                    <a:ea typeface="Times New Roman" panose="02020603050405020304" pitchFamily="18" charset="0"/>
                                    <a:cs typeface="Times New Roman" panose="02020603050405020304" pitchFamily="18" charset="0"/>
                                  </a:rPr>
                                  <m:t>𝑍𝑀</m:t>
                                </m:r>
                              </m:e>
                            </m:mr>
                            <m:mr>
                              <m:e>
                                <m:r>
                                  <a:rPr lang="es-UY" i="1">
                                    <a:latin typeface="Cambria Math" panose="02040503050406030204" pitchFamily="18" charset="0"/>
                                    <a:ea typeface="Times New Roman" panose="02020603050405020304" pitchFamily="18" charset="0"/>
                                    <a:cs typeface="Times New Roman" panose="02020603050405020304" pitchFamily="18" charset="0"/>
                                  </a:rPr>
                                  <m:t>𝑀</m:t>
                                </m:r>
                                <m:r>
                                  <a:rPr lang="es-UY" i="1">
                                    <a:latin typeface="Cambria Math" panose="02040503050406030204" pitchFamily="18" charset="0"/>
                                    <a:ea typeface="Times New Roman" panose="02020603050405020304" pitchFamily="18" charset="0"/>
                                    <a:cs typeface="Times New Roman" panose="02020603050405020304" pitchFamily="18" charset="0"/>
                                  </a:rPr>
                                  <m:t>′</m:t>
                                </m:r>
                                <m:r>
                                  <a:rPr lang="es-UY" i="1">
                                    <a:latin typeface="Cambria Math" panose="02040503050406030204" pitchFamily="18" charset="0"/>
                                    <a:ea typeface="Times New Roman" panose="02020603050405020304" pitchFamily="18" charset="0"/>
                                    <a:cs typeface="Times New Roman" panose="02020603050405020304" pitchFamily="18" charset="0"/>
                                  </a:rPr>
                                  <m:t>𝑍</m:t>
                                </m:r>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s-UY" i="1">
                                        <a:latin typeface="Cambria Math" panose="02040503050406030204" pitchFamily="18" charset="0"/>
                                        <a:ea typeface="Times New Roman" panose="02020603050405020304" pitchFamily="18" charset="0"/>
                                        <a:cs typeface="Times New Roman" panose="02020603050405020304" pitchFamily="18" charset="0"/>
                                      </a:rPr>
                                      <m:t>𝑅</m:t>
                                    </m:r>
                                  </m:e>
                                  <m:sup>
                                    <m:r>
                                      <a:rPr lang="es-UY" i="1">
                                        <a:latin typeface="Cambria Math" panose="02040503050406030204" pitchFamily="18" charset="0"/>
                                        <a:ea typeface="Times New Roman" panose="02020603050405020304" pitchFamily="18" charset="0"/>
                                        <a:cs typeface="Times New Roman" panose="02020603050405020304" pitchFamily="18" charset="0"/>
                                      </a:rPr>
                                      <m:t>−1</m:t>
                                    </m:r>
                                  </m:sup>
                                </m:sSup>
                                <m:r>
                                  <a:rPr lang="es-UY" i="1">
                                    <a:latin typeface="Cambria Math" panose="02040503050406030204" pitchFamily="18" charset="0"/>
                                    <a:ea typeface="Times New Roman" panose="02020603050405020304" pitchFamily="18" charset="0"/>
                                    <a:cs typeface="Times New Roman" panose="02020603050405020304" pitchFamily="18" charset="0"/>
                                  </a:rPr>
                                  <m:t>′</m:t>
                                </m:r>
                                <m:r>
                                  <a:rPr lang="es-UY" i="1">
                                    <a:latin typeface="Cambria Math" panose="02040503050406030204" pitchFamily="18" charset="0"/>
                                    <a:ea typeface="Times New Roman" panose="02020603050405020304" pitchFamily="18" charset="0"/>
                                    <a:cs typeface="Times New Roman" panose="02020603050405020304" pitchFamily="18" charset="0"/>
                                  </a:rPr>
                                  <m:t>𝑋</m:t>
                                </m:r>
                              </m:e>
                              <m:e>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s-UY" i="1">
                                        <a:latin typeface="Cambria Math" panose="02040503050406030204" pitchFamily="18" charset="0"/>
                                        <a:ea typeface="Times New Roman" panose="02020603050405020304" pitchFamily="18" charset="0"/>
                                        <a:cs typeface="Times New Roman" panose="02020603050405020304" pitchFamily="18" charset="0"/>
                                      </a:rPr>
                                      <m:t>𝑀</m:t>
                                    </m:r>
                                  </m:e>
                                  <m:sup>
                                    <m:r>
                                      <a:rPr lang="es-UY" i="1">
                                        <a:latin typeface="Cambria Math" panose="02040503050406030204" pitchFamily="18" charset="0"/>
                                        <a:ea typeface="Times New Roman" panose="02020603050405020304" pitchFamily="18" charset="0"/>
                                        <a:cs typeface="Times New Roman" panose="02020603050405020304" pitchFamily="18" charset="0"/>
                                      </a:rPr>
                                      <m:t>′</m:t>
                                    </m:r>
                                  </m:sup>
                                </m:sSup>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s-UY" i="1">
                                        <a:latin typeface="Cambria Math" panose="02040503050406030204" pitchFamily="18" charset="0"/>
                                        <a:ea typeface="Times New Roman" panose="02020603050405020304" pitchFamily="18" charset="0"/>
                                        <a:cs typeface="Times New Roman" panose="02020603050405020304" pitchFamily="18" charset="0"/>
                                      </a:rPr>
                                      <m:t>𝑍</m:t>
                                    </m:r>
                                  </m:e>
                                  <m:sup>
                                    <m:r>
                                      <a:rPr lang="es-UY" i="1">
                                        <a:latin typeface="Cambria Math" panose="02040503050406030204" pitchFamily="18" charset="0"/>
                                        <a:ea typeface="Times New Roman" panose="02020603050405020304" pitchFamily="18" charset="0"/>
                                        <a:cs typeface="Times New Roman" panose="02020603050405020304" pitchFamily="18" charset="0"/>
                                      </a:rPr>
                                      <m:t>′</m:t>
                                    </m:r>
                                  </m:sup>
                                </m:sSup>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s-UY" i="1">
                                        <a:latin typeface="Cambria Math" panose="02040503050406030204" pitchFamily="18" charset="0"/>
                                        <a:ea typeface="Times New Roman" panose="02020603050405020304" pitchFamily="18" charset="0"/>
                                        <a:cs typeface="Times New Roman" panose="02020603050405020304" pitchFamily="18" charset="0"/>
                                      </a:rPr>
                                      <m:t>𝑅</m:t>
                                    </m:r>
                                  </m:e>
                                  <m:sup>
                                    <m:r>
                                      <a:rPr lang="es-UY" i="1">
                                        <a:latin typeface="Cambria Math" panose="02040503050406030204" pitchFamily="18" charset="0"/>
                                        <a:ea typeface="Times New Roman" panose="02020603050405020304" pitchFamily="18" charset="0"/>
                                        <a:cs typeface="Times New Roman" panose="02020603050405020304" pitchFamily="18" charset="0"/>
                                      </a:rPr>
                                      <m:t>−1</m:t>
                                    </m:r>
                                  </m:sup>
                                </m:sSup>
                                <m:r>
                                  <a:rPr lang="es-UY" i="1">
                                    <a:latin typeface="Cambria Math" panose="02040503050406030204" pitchFamily="18" charset="0"/>
                                    <a:ea typeface="Times New Roman" panose="02020603050405020304" pitchFamily="18" charset="0"/>
                                    <a:cs typeface="Times New Roman" panose="02020603050405020304" pitchFamily="18" charset="0"/>
                                  </a:rPr>
                                  <m:t>𝑍𝑀</m:t>
                                </m:r>
                                <m:r>
                                  <a:rPr lang="es-UY"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s-UY" i="1">
                                        <a:latin typeface="Cambria Math" panose="02040503050406030204" pitchFamily="18" charset="0"/>
                                        <a:ea typeface="Times New Roman" panose="02020603050405020304" pitchFamily="18" charset="0"/>
                                        <a:cs typeface="Times New Roman" panose="02020603050405020304" pitchFamily="18" charset="0"/>
                                      </a:rPr>
                                      <m:t>𝐺</m:t>
                                    </m:r>
                                  </m:e>
                                  <m:sup>
                                    <m:r>
                                      <a:rPr lang="es-UY" i="1">
                                        <a:latin typeface="Cambria Math" panose="02040503050406030204" pitchFamily="18" charset="0"/>
                                        <a:ea typeface="Times New Roman" panose="02020603050405020304" pitchFamily="18" charset="0"/>
                                        <a:cs typeface="Times New Roman" panose="02020603050405020304" pitchFamily="18" charset="0"/>
                                      </a:rPr>
                                      <m:t>−1</m:t>
                                    </m:r>
                                  </m:sup>
                                </m:sSup>
                              </m:e>
                            </m:mr>
                          </m:m>
                        </m:e>
                      </m:d>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en-US" i="1">
                                  <a:latin typeface="Cambria Math" panose="02040503050406030204" pitchFamily="18" charset="0"/>
                                  <a:ea typeface="Times New Roman" panose="02020603050405020304" pitchFamily="18" charset="0"/>
                                  <a:cs typeface="Times New Roman" panose="020206030504050203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𝛽</m:t>
                                    </m:r>
                                  </m:e>
                                  <m:sub>
                                    <m:r>
                                      <a:rPr lang="es-UY" i="1">
                                        <a:latin typeface="Cambria Math" panose="02040503050406030204" pitchFamily="18" charset="0"/>
                                      </a:rPr>
                                      <m:t>𝑏𝑙𝑢𝑝</m:t>
                                    </m:r>
                                  </m:sub>
                                </m:sSub>
                              </m:e>
                            </m:mr>
                            <m:mr>
                              <m:e>
                                <m:sSub>
                                  <m:sSubPr>
                                    <m:ctrlPr>
                                      <a:rPr lang="en-US" i="1">
                                        <a:latin typeface="Cambria Math" panose="02040503050406030204" pitchFamily="18" charset="0"/>
                                      </a:rPr>
                                    </m:ctrlPr>
                                  </m:sSubPr>
                                  <m:e>
                                    <m:r>
                                      <a:rPr lang="es-UY" i="1">
                                        <a:latin typeface="Cambria Math" panose="02040503050406030204" pitchFamily="18" charset="0"/>
                                      </a:rPr>
                                      <m:t>𝑢</m:t>
                                    </m:r>
                                  </m:e>
                                  <m:sub>
                                    <m:r>
                                      <a:rPr lang="es-UY" i="1">
                                        <a:latin typeface="Cambria Math" panose="02040503050406030204" pitchFamily="18" charset="0"/>
                                      </a:rPr>
                                      <m:t>𝑏𝑙𝑢𝑝</m:t>
                                    </m:r>
                                  </m:sub>
                                </m:sSub>
                              </m:e>
                            </m:mr>
                          </m:m>
                        </m:e>
                      </m:d>
                      <m:r>
                        <a:rPr lang="es-UY"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en-US" i="1">
                                  <a:latin typeface="Cambria Math" panose="02040503050406030204" pitchFamily="18" charset="0"/>
                                  <a:ea typeface="Times New Roman" panose="02020603050405020304" pitchFamily="18" charset="0"/>
                                  <a:cs typeface="Times New Roman" panose="02020603050405020304" pitchFamily="18" charset="0"/>
                                </a:rPr>
                              </m:ctrlPr>
                            </m:mPr>
                            <m:mr>
                              <m:e>
                                <m:r>
                                  <a:rPr lang="es-UY" i="1">
                                    <a:latin typeface="Cambria Math" panose="02040503050406030204" pitchFamily="18" charset="0"/>
                                    <a:ea typeface="Times New Roman" panose="02020603050405020304" pitchFamily="18" charset="0"/>
                                    <a:cs typeface="Times New Roman" panose="02020603050405020304" pitchFamily="18" charset="0"/>
                                  </a:rPr>
                                  <m:t>𝑋</m:t>
                                </m:r>
                                <m:r>
                                  <a:rPr lang="es-UY"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s-UY" i="1">
                                        <a:latin typeface="Cambria Math" panose="02040503050406030204" pitchFamily="18" charset="0"/>
                                        <a:ea typeface="Times New Roman" panose="02020603050405020304" pitchFamily="18" charset="0"/>
                                        <a:cs typeface="Times New Roman" panose="02020603050405020304" pitchFamily="18" charset="0"/>
                                      </a:rPr>
                                      <m:t>𝑅</m:t>
                                    </m:r>
                                  </m:e>
                                  <m:sup>
                                    <m:r>
                                      <a:rPr lang="es-UY" i="1">
                                        <a:latin typeface="Cambria Math" panose="02040503050406030204" pitchFamily="18" charset="0"/>
                                        <a:ea typeface="Times New Roman" panose="02020603050405020304" pitchFamily="18" charset="0"/>
                                        <a:cs typeface="Times New Roman" panose="02020603050405020304" pitchFamily="18" charset="0"/>
                                      </a:rPr>
                                      <m:t>−1</m:t>
                                    </m:r>
                                  </m:sup>
                                </m:sSup>
                                <m:r>
                                  <a:rPr lang="es-UY" i="1">
                                    <a:latin typeface="Cambria Math" panose="02040503050406030204" pitchFamily="18" charset="0"/>
                                    <a:ea typeface="Times New Roman" panose="02020603050405020304" pitchFamily="18" charset="0"/>
                                    <a:cs typeface="Times New Roman" panose="02020603050405020304" pitchFamily="18" charset="0"/>
                                  </a:rPr>
                                  <m:t>𝑦</m:t>
                                </m:r>
                              </m:e>
                            </m:mr>
                            <m:mr>
                              <m:e>
                                <m:r>
                                  <a:rPr lang="es-UY" i="1">
                                    <a:latin typeface="Cambria Math" panose="02040503050406030204" pitchFamily="18" charset="0"/>
                                    <a:ea typeface="Times New Roman" panose="02020603050405020304" pitchFamily="18" charset="0"/>
                                    <a:cs typeface="Times New Roman" panose="02020603050405020304" pitchFamily="18" charset="0"/>
                                  </a:rPr>
                                  <m:t>𝑀</m:t>
                                </m:r>
                                <m:r>
                                  <a:rPr lang="es-UY" i="1">
                                    <a:latin typeface="Cambria Math" panose="02040503050406030204" pitchFamily="18" charset="0"/>
                                    <a:ea typeface="Times New Roman" panose="02020603050405020304" pitchFamily="18" charset="0"/>
                                    <a:cs typeface="Times New Roman" panose="02020603050405020304" pitchFamily="18" charset="0"/>
                                  </a:rPr>
                                  <m:t>′</m:t>
                                </m:r>
                                <m:r>
                                  <a:rPr lang="es-UY" i="1">
                                    <a:latin typeface="Cambria Math" panose="02040503050406030204" pitchFamily="18" charset="0"/>
                                    <a:ea typeface="Times New Roman" panose="02020603050405020304" pitchFamily="18" charset="0"/>
                                    <a:cs typeface="Times New Roman" panose="02020603050405020304" pitchFamily="18" charset="0"/>
                                  </a:rPr>
                                  <m:t>𝑍</m:t>
                                </m:r>
                                <m:r>
                                  <a:rPr lang="es-UY"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s-UY" i="1">
                                        <a:latin typeface="Cambria Math" panose="02040503050406030204" pitchFamily="18" charset="0"/>
                                        <a:ea typeface="Times New Roman" panose="02020603050405020304" pitchFamily="18" charset="0"/>
                                        <a:cs typeface="Times New Roman" panose="02020603050405020304" pitchFamily="18" charset="0"/>
                                      </a:rPr>
                                      <m:t>𝑅</m:t>
                                    </m:r>
                                  </m:e>
                                  <m:sup>
                                    <m:r>
                                      <a:rPr lang="es-UY" i="1">
                                        <a:latin typeface="Cambria Math" panose="02040503050406030204" pitchFamily="18" charset="0"/>
                                        <a:ea typeface="Times New Roman" panose="02020603050405020304" pitchFamily="18" charset="0"/>
                                        <a:cs typeface="Times New Roman" panose="02020603050405020304" pitchFamily="18" charset="0"/>
                                      </a:rPr>
                                      <m:t>−1</m:t>
                                    </m:r>
                                  </m:sup>
                                </m:sSup>
                                <m:r>
                                  <a:rPr lang="es-UY" i="1">
                                    <a:latin typeface="Cambria Math" panose="02040503050406030204" pitchFamily="18" charset="0"/>
                                    <a:ea typeface="Times New Roman" panose="02020603050405020304" pitchFamily="18" charset="0"/>
                                    <a:cs typeface="Times New Roman" panose="02020603050405020304" pitchFamily="18" charset="0"/>
                                  </a:rPr>
                                  <m:t>𝑦</m:t>
                                </m:r>
                              </m:e>
                            </m:mr>
                          </m:m>
                        </m:e>
                      </m:d>
                    </m:oMath>
                  </m:oMathPara>
                </a14:m>
                <a:endParaRPr lang="en-US" dirty="0">
                  <a:latin typeface="Segoe UI" panose="020B0502040204020203" pitchFamily="34" charset="0"/>
                  <a:ea typeface="Calibri" panose="020F0502020204030204" pitchFamily="34" charset="0"/>
                  <a:cs typeface="Times New Roman" panose="02020603050405020304" pitchFamily="18" charset="0"/>
                </a:endParaRPr>
              </a:p>
              <a:p>
                <a:pPr>
                  <a:lnSpc>
                    <a:spcPct val="150000"/>
                  </a:lnSpc>
                  <a:spcAft>
                    <a:spcPts val="0"/>
                  </a:spcAft>
                </a:pPr>
                <a14:m>
                  <m:oMathPara xmlns:m="http://schemas.openxmlformats.org/officeDocument/2006/math">
                    <m:oMathParaPr>
                      <m:jc m:val="left"/>
                    </m:oMathParaPr>
                    <m:oMath xmlns:m="http://schemas.openxmlformats.org/officeDocument/2006/math">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en-US" i="1">
                                  <a:latin typeface="Cambria Math" panose="02040503050406030204" pitchFamily="18" charset="0"/>
                                  <a:ea typeface="Times New Roman" panose="02020603050405020304" pitchFamily="18" charset="0"/>
                                  <a:cs typeface="Times New Roman" panose="02020603050405020304" pitchFamily="18" charset="0"/>
                                </a:rPr>
                              </m:ctrlPr>
                            </m:mPr>
                            <m:mr>
                              <m:e>
                                <m:sSub>
                                  <m:sSubPr>
                                    <m:ctrlPr>
                                      <a:rPr lang="en-US" i="1">
                                        <a:latin typeface="Cambria Math" panose="02040503050406030204" pitchFamily="18" charset="0"/>
                                      </a:rPr>
                                    </m:ctrlPr>
                                  </m:sSubPr>
                                  <m:e>
                                    <m:r>
                                      <a:rPr lang="es-UY" i="1">
                                        <a:latin typeface="Cambria Math" panose="02040503050406030204" pitchFamily="18" charset="0"/>
                                        <a:ea typeface="Times New Roman" panose="02020603050405020304" pitchFamily="18" charset="0"/>
                                        <a:cs typeface="Times New Roman" panose="02020603050405020304" pitchFamily="18" charset="0"/>
                                      </a:rPr>
                                      <m:t>𝛽</m:t>
                                    </m:r>
                                  </m:e>
                                  <m:sub>
                                    <m:r>
                                      <a:rPr lang="es-UY" i="1">
                                        <a:latin typeface="Cambria Math" panose="02040503050406030204" pitchFamily="18" charset="0"/>
                                      </a:rPr>
                                      <m:t>𝑏𝑙𝑢𝑝</m:t>
                                    </m:r>
                                  </m:sub>
                                </m:sSub>
                              </m:e>
                            </m:mr>
                            <m:mr>
                              <m:e>
                                <m:sSub>
                                  <m:sSubPr>
                                    <m:ctrlPr>
                                      <a:rPr lang="en-US" i="1">
                                        <a:latin typeface="Cambria Math" panose="02040503050406030204" pitchFamily="18" charset="0"/>
                                      </a:rPr>
                                    </m:ctrlPr>
                                  </m:sSubPr>
                                  <m:e>
                                    <m:r>
                                      <a:rPr lang="es-UY" i="1">
                                        <a:latin typeface="Cambria Math" panose="02040503050406030204" pitchFamily="18" charset="0"/>
                                      </a:rPr>
                                      <m:t>𝑢</m:t>
                                    </m:r>
                                  </m:e>
                                  <m:sub>
                                    <m:r>
                                      <a:rPr lang="es-UY" i="1">
                                        <a:latin typeface="Cambria Math" panose="02040503050406030204" pitchFamily="18" charset="0"/>
                                      </a:rPr>
                                      <m:t>𝑏𝑙𝑢𝑝</m:t>
                                    </m:r>
                                  </m:sub>
                                </m:sSub>
                              </m:e>
                            </m:mr>
                          </m:m>
                        </m:e>
                      </m:d>
                      <m:r>
                        <a:rPr lang="es-UY"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2"/>
                                        <m:mcJc m:val="center"/>
                                      </m:mcPr>
                                    </m:mc>
                                  </m:mcs>
                                  <m:ctrlPr>
                                    <a:rPr lang="en-US" i="1">
                                      <a:latin typeface="Cambria Math" panose="02040503050406030204" pitchFamily="18" charset="0"/>
                                      <a:ea typeface="Times New Roman" panose="02020603050405020304" pitchFamily="18" charset="0"/>
                                      <a:cs typeface="Times New Roman" panose="02020603050405020304" pitchFamily="18" charset="0"/>
                                    </a:rPr>
                                  </m:ctrlPr>
                                </m:mPr>
                                <m:mr>
                                  <m:e>
                                    <m:r>
                                      <a:rPr lang="es-UY" i="1">
                                        <a:latin typeface="Cambria Math" panose="02040503050406030204" pitchFamily="18" charset="0"/>
                                        <a:ea typeface="Times New Roman" panose="02020603050405020304" pitchFamily="18" charset="0"/>
                                        <a:cs typeface="Times New Roman" panose="02020603050405020304" pitchFamily="18" charset="0"/>
                                      </a:rPr>
                                      <m:t>𝑋</m:t>
                                    </m:r>
                                    <m:r>
                                      <a:rPr lang="es-UY" i="1">
                                        <a:latin typeface="Cambria Math" panose="02040503050406030204" pitchFamily="18" charset="0"/>
                                        <a:ea typeface="Times New Roman" panose="02020603050405020304" pitchFamily="18" charset="0"/>
                                        <a:cs typeface="Times New Roman" panose="02020603050405020304" pitchFamily="18" charset="0"/>
                                      </a:rPr>
                                      <m:t>′</m:t>
                                    </m:r>
                                    <m:r>
                                      <a:rPr lang="es-UY" i="1">
                                        <a:latin typeface="Cambria Math" panose="02040503050406030204" pitchFamily="18" charset="0"/>
                                        <a:ea typeface="Times New Roman" panose="02020603050405020304" pitchFamily="18" charset="0"/>
                                        <a:cs typeface="Times New Roman" panose="02020603050405020304" pitchFamily="18" charset="0"/>
                                      </a:rPr>
                                      <m:t>𝑋</m:t>
                                    </m:r>
                                  </m:e>
                                  <m:e>
                                    <m:r>
                                      <a:rPr lang="es-UY" i="1">
                                        <a:latin typeface="Cambria Math" panose="02040503050406030204" pitchFamily="18" charset="0"/>
                                        <a:ea typeface="Times New Roman" panose="02020603050405020304" pitchFamily="18" charset="0"/>
                                        <a:cs typeface="Times New Roman" panose="02020603050405020304" pitchFamily="18" charset="0"/>
                                      </a:rPr>
                                      <m:t>𝑋</m:t>
                                    </m:r>
                                    <m:r>
                                      <a:rPr lang="es-UY" i="1">
                                        <a:latin typeface="Cambria Math" panose="02040503050406030204" pitchFamily="18" charset="0"/>
                                        <a:ea typeface="Times New Roman" panose="02020603050405020304" pitchFamily="18" charset="0"/>
                                        <a:cs typeface="Times New Roman" panose="02020603050405020304" pitchFamily="18" charset="0"/>
                                      </a:rPr>
                                      <m:t>′</m:t>
                                    </m:r>
                                    <m:r>
                                      <a:rPr lang="es-UY" i="1">
                                        <a:latin typeface="Cambria Math" panose="02040503050406030204" pitchFamily="18" charset="0"/>
                                        <a:ea typeface="Times New Roman" panose="02020603050405020304" pitchFamily="18" charset="0"/>
                                        <a:cs typeface="Times New Roman" panose="02020603050405020304" pitchFamily="18" charset="0"/>
                                      </a:rPr>
                                      <m:t>𝑍𝑀</m:t>
                                    </m:r>
                                  </m:e>
                                </m:mr>
                                <m:mr>
                                  <m:e>
                                    <m:r>
                                      <a:rPr lang="es-UY" i="1">
                                        <a:latin typeface="Cambria Math" panose="02040503050406030204" pitchFamily="18" charset="0"/>
                                        <a:ea typeface="Times New Roman" panose="02020603050405020304" pitchFamily="18" charset="0"/>
                                        <a:cs typeface="Times New Roman" panose="02020603050405020304" pitchFamily="18" charset="0"/>
                                      </a:rPr>
                                      <m:t>𝑀</m:t>
                                    </m:r>
                                    <m:r>
                                      <a:rPr lang="es-UY" i="1">
                                        <a:latin typeface="Cambria Math" panose="02040503050406030204" pitchFamily="18" charset="0"/>
                                        <a:ea typeface="Times New Roman" panose="02020603050405020304" pitchFamily="18" charset="0"/>
                                        <a:cs typeface="Times New Roman" panose="02020603050405020304" pitchFamily="18" charset="0"/>
                                      </a:rPr>
                                      <m:t>′</m:t>
                                    </m:r>
                                    <m:r>
                                      <a:rPr lang="es-UY" i="1">
                                        <a:latin typeface="Cambria Math" panose="02040503050406030204" pitchFamily="18" charset="0"/>
                                        <a:ea typeface="Times New Roman" panose="02020603050405020304" pitchFamily="18" charset="0"/>
                                        <a:cs typeface="Times New Roman" panose="02020603050405020304" pitchFamily="18" charset="0"/>
                                      </a:rPr>
                                      <m:t>𝑍</m:t>
                                    </m:r>
                                    <m:r>
                                      <a:rPr lang="es-UY" i="1">
                                        <a:latin typeface="Cambria Math" panose="02040503050406030204" pitchFamily="18" charset="0"/>
                                        <a:ea typeface="Times New Roman" panose="02020603050405020304" pitchFamily="18" charset="0"/>
                                        <a:cs typeface="Times New Roman" panose="02020603050405020304" pitchFamily="18" charset="0"/>
                                      </a:rPr>
                                      <m:t>′</m:t>
                                    </m:r>
                                    <m:r>
                                      <a:rPr lang="es-UY" i="1">
                                        <a:latin typeface="Cambria Math" panose="02040503050406030204" pitchFamily="18" charset="0"/>
                                        <a:ea typeface="Times New Roman" panose="02020603050405020304" pitchFamily="18" charset="0"/>
                                        <a:cs typeface="Times New Roman" panose="02020603050405020304" pitchFamily="18" charset="0"/>
                                      </a:rPr>
                                      <m:t>𝑋</m:t>
                                    </m:r>
                                  </m:e>
                                  <m:e>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s-UY" i="1">
                                            <a:latin typeface="Cambria Math" panose="02040503050406030204" pitchFamily="18" charset="0"/>
                                            <a:ea typeface="Times New Roman" panose="02020603050405020304" pitchFamily="18" charset="0"/>
                                            <a:cs typeface="Times New Roman" panose="02020603050405020304" pitchFamily="18" charset="0"/>
                                          </a:rPr>
                                          <m:t>𝑀</m:t>
                                        </m:r>
                                      </m:e>
                                      <m:sup>
                                        <m:r>
                                          <a:rPr lang="es-UY" i="1">
                                            <a:latin typeface="Cambria Math" panose="02040503050406030204" pitchFamily="18" charset="0"/>
                                            <a:ea typeface="Times New Roman" panose="02020603050405020304" pitchFamily="18" charset="0"/>
                                            <a:cs typeface="Times New Roman" panose="02020603050405020304" pitchFamily="18" charset="0"/>
                                          </a:rPr>
                                          <m:t>′</m:t>
                                        </m:r>
                                      </m:sup>
                                    </m:sSup>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s-UY" i="1">
                                            <a:latin typeface="Cambria Math" panose="02040503050406030204" pitchFamily="18" charset="0"/>
                                            <a:ea typeface="Times New Roman" panose="02020603050405020304" pitchFamily="18" charset="0"/>
                                            <a:cs typeface="Times New Roman" panose="02020603050405020304" pitchFamily="18" charset="0"/>
                                          </a:rPr>
                                          <m:t>𝑍</m:t>
                                        </m:r>
                                      </m:e>
                                      <m:sup>
                                        <m:r>
                                          <a:rPr lang="es-UY" i="1">
                                            <a:latin typeface="Cambria Math" panose="02040503050406030204" pitchFamily="18" charset="0"/>
                                            <a:ea typeface="Times New Roman" panose="02020603050405020304" pitchFamily="18" charset="0"/>
                                            <a:cs typeface="Times New Roman" panose="02020603050405020304" pitchFamily="18" charset="0"/>
                                          </a:rPr>
                                          <m:t>′</m:t>
                                        </m:r>
                                      </m:sup>
                                    </m:sSup>
                                    <m:r>
                                      <a:rPr lang="es-UY" i="1">
                                        <a:latin typeface="Cambria Math" panose="02040503050406030204" pitchFamily="18" charset="0"/>
                                        <a:ea typeface="Times New Roman" panose="02020603050405020304" pitchFamily="18" charset="0"/>
                                        <a:cs typeface="Times New Roman" panose="02020603050405020304" pitchFamily="18" charset="0"/>
                                      </a:rPr>
                                      <m:t>𝑍𝑀</m:t>
                                    </m:r>
                                    <m:r>
                                      <a:rPr lang="es-UY" i="1">
                                        <a:latin typeface="Cambria Math" panose="02040503050406030204" pitchFamily="18" charset="0"/>
                                        <a:ea typeface="Times New Roman" panose="02020603050405020304" pitchFamily="18" charset="0"/>
                                        <a:cs typeface="Times New Roman" panose="02020603050405020304" pitchFamily="18" charset="0"/>
                                      </a:rPr>
                                      <m:t>+</m:t>
                                    </m:r>
                                    <m:r>
                                      <a:rPr lang="es-UY" i="1" smtClean="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𝜆</m:t>
                                    </m:r>
                                    <m:r>
                                      <a:rPr lang="es-UY" i="1">
                                        <a:latin typeface="Cambria Math" panose="02040503050406030204" pitchFamily="18" charset="0"/>
                                        <a:ea typeface="Calibri" panose="020F0502020204030204" pitchFamily="34" charset="0"/>
                                        <a:cs typeface="Times New Roman" panose="02020603050405020304" pitchFamily="18" charset="0"/>
                                      </a:rPr>
                                      <m:t>𝐼</m:t>
                                    </m:r>
                                  </m:e>
                                </m:mr>
                              </m:m>
                            </m:e>
                          </m:d>
                        </m:e>
                        <m:sup>
                          <m:r>
                            <a:rPr lang="es-UY" i="1">
                              <a:latin typeface="Cambria Math" panose="02040503050406030204" pitchFamily="18" charset="0"/>
                              <a:ea typeface="Times New Roman" panose="02020603050405020304" pitchFamily="18" charset="0"/>
                              <a:cs typeface="Times New Roman" panose="02020603050405020304" pitchFamily="18" charset="0"/>
                            </a:rPr>
                            <m:t>−1</m:t>
                          </m:r>
                        </m:sup>
                      </m:sSup>
                      <m:r>
                        <a:rPr lang="es-UY" i="1">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1"/>
                                    <m:mcJc m:val="center"/>
                                  </m:mcPr>
                                </m:mc>
                              </m:mcs>
                              <m:ctrlPr>
                                <a:rPr lang="en-US" i="1">
                                  <a:latin typeface="Cambria Math" panose="02040503050406030204" pitchFamily="18" charset="0"/>
                                  <a:ea typeface="Times New Roman" panose="02020603050405020304" pitchFamily="18" charset="0"/>
                                  <a:cs typeface="Times New Roman" panose="02020603050405020304" pitchFamily="18" charset="0"/>
                                </a:rPr>
                              </m:ctrlPr>
                            </m:mPr>
                            <m:mr>
                              <m:e>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s-UY" i="1">
                                        <a:latin typeface="Cambria Math" panose="02040503050406030204" pitchFamily="18" charset="0"/>
                                        <a:ea typeface="Times New Roman" panose="02020603050405020304" pitchFamily="18" charset="0"/>
                                        <a:cs typeface="Times New Roman" panose="02020603050405020304" pitchFamily="18" charset="0"/>
                                      </a:rPr>
                                      <m:t>𝑋</m:t>
                                    </m:r>
                                  </m:e>
                                  <m:sup>
                                    <m:r>
                                      <a:rPr lang="es-UY" i="1">
                                        <a:latin typeface="Cambria Math" panose="02040503050406030204" pitchFamily="18" charset="0"/>
                                        <a:ea typeface="Times New Roman" panose="02020603050405020304" pitchFamily="18" charset="0"/>
                                        <a:cs typeface="Times New Roman" panose="02020603050405020304" pitchFamily="18" charset="0"/>
                                      </a:rPr>
                                      <m:t>′</m:t>
                                    </m:r>
                                  </m:sup>
                                </m:sSup>
                                <m:r>
                                  <a:rPr lang="es-UY" i="1">
                                    <a:latin typeface="Cambria Math" panose="02040503050406030204" pitchFamily="18" charset="0"/>
                                    <a:ea typeface="Times New Roman" panose="02020603050405020304" pitchFamily="18" charset="0"/>
                                    <a:cs typeface="Times New Roman" panose="02020603050405020304" pitchFamily="18" charset="0"/>
                                  </a:rPr>
                                  <m:t>𝑦</m:t>
                                </m:r>
                              </m:e>
                            </m:mr>
                            <m:mr>
                              <m:e>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s-UY" i="1">
                                        <a:latin typeface="Cambria Math" panose="02040503050406030204" pitchFamily="18" charset="0"/>
                                        <a:ea typeface="Times New Roman" panose="02020603050405020304" pitchFamily="18" charset="0"/>
                                        <a:cs typeface="Times New Roman" panose="02020603050405020304" pitchFamily="18" charset="0"/>
                                      </a:rPr>
                                      <m:t>𝑀</m:t>
                                    </m:r>
                                  </m:e>
                                  <m:sup>
                                    <m:r>
                                      <a:rPr lang="es-UY" i="1">
                                        <a:latin typeface="Cambria Math" panose="02040503050406030204" pitchFamily="18" charset="0"/>
                                        <a:ea typeface="Times New Roman" panose="02020603050405020304" pitchFamily="18" charset="0"/>
                                        <a:cs typeface="Times New Roman" panose="02020603050405020304" pitchFamily="18" charset="0"/>
                                      </a:rPr>
                                      <m:t>′</m:t>
                                    </m:r>
                                  </m:sup>
                                </m:sSup>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s-UY" i="1">
                                        <a:latin typeface="Cambria Math" panose="02040503050406030204" pitchFamily="18" charset="0"/>
                                        <a:ea typeface="Times New Roman" panose="02020603050405020304" pitchFamily="18" charset="0"/>
                                        <a:cs typeface="Times New Roman" panose="02020603050405020304" pitchFamily="18" charset="0"/>
                                      </a:rPr>
                                      <m:t>𝑍</m:t>
                                    </m:r>
                                  </m:e>
                                  <m:sup>
                                    <m:r>
                                      <a:rPr lang="es-UY" i="1">
                                        <a:latin typeface="Cambria Math" panose="02040503050406030204" pitchFamily="18" charset="0"/>
                                        <a:ea typeface="Times New Roman" panose="02020603050405020304" pitchFamily="18" charset="0"/>
                                        <a:cs typeface="Times New Roman" panose="02020603050405020304" pitchFamily="18" charset="0"/>
                                      </a:rPr>
                                      <m:t>′</m:t>
                                    </m:r>
                                  </m:sup>
                                </m:sSup>
                                <m:r>
                                  <a:rPr lang="es-UY" i="1">
                                    <a:latin typeface="Cambria Math" panose="02040503050406030204" pitchFamily="18" charset="0"/>
                                    <a:ea typeface="Times New Roman" panose="02020603050405020304" pitchFamily="18" charset="0"/>
                                    <a:cs typeface="Times New Roman" panose="02020603050405020304" pitchFamily="18" charset="0"/>
                                  </a:rPr>
                                  <m:t>𝑦</m:t>
                                </m:r>
                              </m:e>
                            </m:mr>
                          </m:m>
                        </m:e>
                      </m:d>
                    </m:oMath>
                  </m:oMathPara>
                </a14:m>
                <a:endParaRPr lang="en-US" dirty="0">
                  <a:latin typeface="Segoe UI" panose="020B0502040204020203" pitchFamily="34" charset="0"/>
                  <a:ea typeface="Calibri" panose="020F0502020204030204" pitchFamily="34" charset="0"/>
                  <a:cs typeface="Times New Roman" panose="02020603050405020304" pitchFamily="18" charset="0"/>
                </a:endParaRPr>
              </a:p>
              <a:p>
                <a:pPr>
                  <a:lnSpc>
                    <a:spcPct val="150000"/>
                  </a:lnSpc>
                  <a:spcAft>
                    <a:spcPts val="0"/>
                  </a:spcAft>
                </a:pPr>
                <a:r>
                  <a:rPr lang="es-UY" dirty="0">
                    <a:latin typeface="Times New Roman" panose="02020603050405020304" pitchFamily="18" charset="0"/>
                    <a:ea typeface="Times New Roman" panose="02020603050405020304" pitchFamily="18" charset="0"/>
                    <a:cs typeface="Times New Roman" panose="02020603050405020304" pitchFamily="18" charset="0"/>
                  </a:rPr>
                  <a:t> </a:t>
                </a:r>
                <a:r>
                  <a:rPr lang="es-UY" dirty="0" smtClean="0">
                    <a:latin typeface="Times New Roman" panose="02020603050405020304" pitchFamily="18" charset="0"/>
                    <a:ea typeface="Times New Roman" panose="02020603050405020304" pitchFamily="18" charset="0"/>
                    <a:cs typeface="Times New Roman" panose="02020603050405020304" pitchFamily="18" charset="0"/>
                  </a:rPr>
                  <a:t>			</a:t>
                </a:r>
              </a:p>
              <a:p>
                <a:pPr>
                  <a:lnSpc>
                    <a:spcPct val="150000"/>
                  </a:lnSpc>
                  <a:spcAft>
                    <a:spcPts val="0"/>
                  </a:spcAft>
                </a:pPr>
                <a:r>
                  <a:rPr lang="es-UY" dirty="0">
                    <a:solidFill>
                      <a:srgbClr val="FF0000"/>
                    </a:solidFill>
                    <a:latin typeface="Times New Roman" panose="02020603050405020304" pitchFamily="18" charset="0"/>
                    <a:cs typeface="Times New Roman" panose="02020603050405020304" pitchFamily="18" charset="0"/>
                  </a:rPr>
                  <a:t>	</a:t>
                </a:r>
                <a:r>
                  <a:rPr lang="es-UY" dirty="0" smtClean="0">
                    <a:solidFill>
                      <a:srgbClr val="FF0000"/>
                    </a:solidFill>
                    <a:latin typeface="Times New Roman" panose="02020603050405020304" pitchFamily="18" charset="0"/>
                    <a:cs typeface="Times New Roman" panose="02020603050405020304" pitchFamily="18" charset="0"/>
                  </a:rPr>
                  <a:t>		</a:t>
                </a:r>
                <a14:m>
                  <m:oMath xmlns:m="http://schemas.openxmlformats.org/officeDocument/2006/math">
                    <m:r>
                      <a:rPr lang="es-UY" i="1" smtClean="0">
                        <a:solidFill>
                          <a:srgbClr val="FF0000"/>
                        </a:solidFill>
                        <a:latin typeface="Cambria Math" panose="02040503050406030204" pitchFamily="18" charset="0"/>
                      </a:rPr>
                      <m:t>𝜆</m:t>
                    </m:r>
                    <m:r>
                      <a:rPr lang="es-UY" i="1"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s-UY" i="1">
                            <a:solidFill>
                              <a:srgbClr val="FF0000"/>
                            </a:solidFill>
                            <a:latin typeface="Cambria Math" panose="02040503050406030204" pitchFamily="18" charset="0"/>
                          </a:rPr>
                          <m:t>𝜎</m:t>
                        </m:r>
                      </m:e>
                      <m:sub>
                        <m:r>
                          <a:rPr lang="es-UY" i="1">
                            <a:solidFill>
                              <a:srgbClr val="FF0000"/>
                            </a:solidFill>
                            <a:latin typeface="Cambria Math" panose="02040503050406030204" pitchFamily="18" charset="0"/>
                          </a:rPr>
                          <m:t>𝑒</m:t>
                        </m:r>
                      </m:sub>
                      <m:sup>
                        <m:r>
                          <a:rPr lang="es-UY" i="1">
                            <a:solidFill>
                              <a:srgbClr val="FF0000"/>
                            </a:solidFill>
                            <a:latin typeface="Cambria Math" panose="02040503050406030204" pitchFamily="18" charset="0"/>
                          </a:rPr>
                          <m:t>2</m:t>
                        </m:r>
                      </m:sup>
                    </m:sSubSup>
                    <m:sSubSup>
                      <m:sSubSupPr>
                        <m:ctrlPr>
                          <a:rPr lang="en-US" i="1">
                            <a:solidFill>
                              <a:srgbClr val="FF0000"/>
                            </a:solidFill>
                            <a:latin typeface="Cambria Math" panose="02040503050406030204" pitchFamily="18" charset="0"/>
                          </a:rPr>
                        </m:ctrlPr>
                      </m:sSubSupPr>
                      <m:e>
                        <m:r>
                          <a:rPr lang="es-UY" i="1">
                            <a:solidFill>
                              <a:srgbClr val="FF0000"/>
                            </a:solidFill>
                            <a:latin typeface="Cambria Math" panose="02040503050406030204" pitchFamily="18" charset="0"/>
                          </a:rPr>
                          <m:t>𝜎</m:t>
                        </m:r>
                      </m:e>
                      <m:sub>
                        <m:r>
                          <a:rPr lang="es-UY" i="1">
                            <a:solidFill>
                              <a:srgbClr val="FF0000"/>
                            </a:solidFill>
                            <a:latin typeface="Cambria Math" panose="02040503050406030204" pitchFamily="18" charset="0"/>
                          </a:rPr>
                          <m:t>𝑢</m:t>
                        </m:r>
                      </m:sub>
                      <m:sup>
                        <m:r>
                          <a:rPr lang="es-UY" i="1">
                            <a:solidFill>
                              <a:srgbClr val="FF0000"/>
                            </a:solidFill>
                            <a:latin typeface="Cambria Math" panose="02040503050406030204" pitchFamily="18" charset="0"/>
                          </a:rPr>
                          <m:t>−2</m:t>
                        </m:r>
                      </m:sup>
                    </m:sSubSup>
                  </m:oMath>
                </a14:m>
                <a:r>
                  <a:rPr lang="en-US" dirty="0" smtClean="0"/>
                  <a:t> parámetro de </a:t>
                </a:r>
                <a:r>
                  <a:rPr lang="en-US" dirty="0" err="1" smtClean="0"/>
                  <a:t>penalización</a:t>
                </a:r>
                <a:endParaRPr lang="en-US" dirty="0"/>
              </a:p>
            </p:txBody>
          </p:sp>
        </mc:Choice>
        <mc:Fallback xmlns="">
          <p:sp>
            <p:nvSpPr>
              <p:cNvPr id="2" name="Rectángulo 1"/>
              <p:cNvSpPr>
                <a:spLocks noRot="1" noChangeAspect="1" noMove="1" noResize="1" noEditPoints="1" noAdjustHandles="1" noChangeArrowheads="1" noChangeShapeType="1" noTextEdit="1"/>
              </p:cNvSpPr>
              <p:nvPr/>
            </p:nvSpPr>
            <p:spPr>
              <a:xfrm>
                <a:off x="609600" y="3886200"/>
                <a:ext cx="8153400" cy="2790379"/>
              </a:xfrm>
              <a:prstGeom prst="rect">
                <a:avLst/>
              </a:prstGeom>
              <a:blipFill rotWithShape="0">
                <a:blip r:embed="rId2"/>
                <a:stretch>
                  <a:fillRect b="-656"/>
                </a:stretch>
              </a:blipFill>
            </p:spPr>
            <p:txBody>
              <a:bodyPr/>
              <a:lstStyle/>
              <a:p>
                <a:r>
                  <a:rPr lang="en-US">
                    <a:noFill/>
                  </a:rPr>
                  <a:t> </a:t>
                </a:r>
              </a:p>
            </p:txBody>
          </p:sp>
        </mc:Fallback>
      </mc:AlternateContent>
      <p:sp>
        <p:nvSpPr>
          <p:cNvPr id="3" name="CuadroTexto 2"/>
          <p:cNvSpPr txBox="1"/>
          <p:nvPr/>
        </p:nvSpPr>
        <p:spPr>
          <a:xfrm>
            <a:off x="635643" y="3429000"/>
            <a:ext cx="3070071" cy="369332"/>
          </a:xfrm>
          <a:prstGeom prst="rect">
            <a:avLst/>
          </a:prstGeom>
          <a:noFill/>
        </p:spPr>
        <p:txBody>
          <a:bodyPr wrap="none" rtlCol="0">
            <a:spAutoFit/>
          </a:bodyPr>
          <a:lstStyle/>
          <a:p>
            <a:r>
              <a:rPr lang="en-US" b="1" dirty="0" smtClean="0"/>
              <a:t>Ecuaciones de Henderson</a:t>
            </a:r>
            <a:endParaRPr lang="en-US" b="1" dirty="0"/>
          </a:p>
        </p:txBody>
      </p:sp>
      <mc:AlternateContent xmlns:mc="http://schemas.openxmlformats.org/markup-compatibility/2006" xmlns:a14="http://schemas.microsoft.com/office/drawing/2010/main">
        <mc:Choice Requires="a14">
          <p:sp>
            <p:nvSpPr>
              <p:cNvPr id="5" name="CuadroTexto 4"/>
              <p:cNvSpPr txBox="1"/>
              <p:nvPr/>
            </p:nvSpPr>
            <p:spPr>
              <a:xfrm>
                <a:off x="609600" y="650767"/>
                <a:ext cx="7370247" cy="2575192"/>
              </a:xfrm>
              <a:prstGeom prst="rect">
                <a:avLst/>
              </a:prstGeom>
              <a:noFill/>
            </p:spPr>
            <p:txBody>
              <a:bodyPr wrap="square" rtlCol="0">
                <a:spAutoFit/>
              </a:bodyPr>
              <a:lstStyle/>
              <a:p>
                <a:r>
                  <a:rPr lang="en-US" b="1" dirty="0" err="1" smtClean="0"/>
                  <a:t>Estimaciones</a:t>
                </a:r>
                <a:r>
                  <a:rPr lang="en-US" b="1" dirty="0" smtClean="0"/>
                  <a:t> de </a:t>
                </a:r>
                <a:r>
                  <a:rPr lang="en-US" b="1" dirty="0" err="1" smtClean="0"/>
                  <a:t>los</a:t>
                </a:r>
                <a:r>
                  <a:rPr lang="en-US" b="1" dirty="0" smtClean="0"/>
                  <a:t> </a:t>
                </a:r>
                <a:r>
                  <a:rPr lang="en-US" b="1" dirty="0" err="1" smtClean="0"/>
                  <a:t>efectos</a:t>
                </a:r>
                <a:r>
                  <a:rPr lang="en-US" b="1" dirty="0" smtClean="0"/>
                  <a:t> del </a:t>
                </a:r>
                <a:r>
                  <a:rPr lang="en-US" b="1" dirty="0" err="1" smtClean="0"/>
                  <a:t>modelo</a:t>
                </a:r>
                <a:endParaRPr lang="en-US" b="1" dirty="0" smtClean="0"/>
              </a:p>
              <a:p>
                <a:endParaRPr lang="en-US" dirty="0" smtClean="0"/>
              </a:p>
              <a:p>
                <a:pPr algn="just">
                  <a:lnSpc>
                    <a:spcPct val="150000"/>
                  </a:lnSpc>
                  <a:spcAft>
                    <a:spcPts val="0"/>
                  </a:spcAft>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accPr>
                            <m:e>
                              <m:r>
                                <a:rPr lang="es-UY" i="1">
                                  <a:latin typeface="Cambria Math" panose="02040503050406030204" pitchFamily="18" charset="0"/>
                                  <a:ea typeface="Times New Roman" panose="02020603050405020304" pitchFamily="18" charset="0"/>
                                  <a:cs typeface="Times New Roman" panose="02020603050405020304" pitchFamily="18" charset="0"/>
                                </a:rPr>
                                <m:t>𝑢</m:t>
                              </m:r>
                            </m:e>
                          </m:acc>
                        </m:e>
                        <m:sub>
                          <m:r>
                            <a:rPr lang="es-UY" i="1">
                              <a:latin typeface="Cambria Math" panose="02040503050406030204" pitchFamily="18" charset="0"/>
                              <a:ea typeface="Times New Roman" panose="02020603050405020304" pitchFamily="18" charset="0"/>
                              <a:cs typeface="Times New Roman" panose="02020603050405020304" pitchFamily="18" charset="0"/>
                            </a:rPr>
                            <m:t>𝑏𝑙𝑢𝑝</m:t>
                          </m:r>
                        </m:sub>
                      </m:sSub>
                      <m:r>
                        <a:rPr lang="es-UY" i="1">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s-UY" i="1">
                              <a:latin typeface="Cambria Math" panose="02040503050406030204" pitchFamily="18" charset="0"/>
                              <a:ea typeface="Times New Roman" panose="02020603050405020304" pitchFamily="18" charset="0"/>
                              <a:cs typeface="Times New Roman" panose="02020603050405020304" pitchFamily="18" charset="0"/>
                            </a:rPr>
                            <m:t>𝐺</m:t>
                          </m:r>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s-UY" i="1">
                                  <a:latin typeface="Cambria Math" panose="02040503050406030204" pitchFamily="18" charset="0"/>
                                  <a:ea typeface="Calibri" panose="020F0502020204030204" pitchFamily="34" charset="0"/>
                                  <a:cs typeface="Times New Roman" panose="02020603050405020304" pitchFamily="18" charset="0"/>
                                </a:rPr>
                                <m:t>𝑀</m:t>
                              </m:r>
                            </m:e>
                            <m:sup>
                              <m:r>
                                <a:rPr lang="es-UY" i="1">
                                  <a:latin typeface="Cambria Math" panose="02040503050406030204" pitchFamily="18" charset="0"/>
                                  <a:ea typeface="Calibri" panose="020F0502020204030204" pitchFamily="34" charset="0"/>
                                  <a:cs typeface="Times New Roman" panose="02020603050405020304" pitchFamily="18" charset="0"/>
                                </a:rPr>
                                <m:t>′</m:t>
                              </m:r>
                            </m:sup>
                          </m:sSup>
                          <m:r>
                            <a:rPr lang="es-UY" i="1">
                              <a:latin typeface="Cambria Math" panose="02040503050406030204" pitchFamily="18" charset="0"/>
                              <a:ea typeface="Calibri" panose="020F0502020204030204" pitchFamily="34" charset="0"/>
                              <a:cs typeface="Times New Roman" panose="02020603050405020304" pitchFamily="18" charset="0"/>
                            </a:rPr>
                            <m:t>𝑍</m:t>
                          </m:r>
                          <m:r>
                            <a:rPr lang="es-UY" i="1">
                              <a:latin typeface="Cambria Math" panose="02040503050406030204" pitchFamily="18" charset="0"/>
                              <a:ea typeface="Calibri" panose="020F0502020204030204" pitchFamily="34" charset="0"/>
                              <a:cs typeface="Times New Roman" panose="02020603050405020304" pitchFamily="18" charset="0"/>
                            </a:rPr>
                            <m:t>′</m:t>
                          </m:r>
                          <m:r>
                            <a:rPr lang="es-UY" i="1">
                              <a:latin typeface="Cambria Math" panose="02040503050406030204" pitchFamily="18" charset="0"/>
                              <a:ea typeface="Calibri" panose="020F0502020204030204" pitchFamily="34" charset="0"/>
                              <a:cs typeface="Times New Roman" panose="02020603050405020304" pitchFamily="18" charset="0"/>
                            </a:rPr>
                            <m:t>𝑉</m:t>
                          </m:r>
                        </m:e>
                        <m:sup>
                          <m:r>
                            <a:rPr lang="es-UY" i="1">
                              <a:latin typeface="Cambria Math" panose="02040503050406030204" pitchFamily="18" charset="0"/>
                              <a:ea typeface="Times New Roman" panose="02020603050405020304" pitchFamily="18" charset="0"/>
                              <a:cs typeface="Times New Roman" panose="02020603050405020304" pitchFamily="18" charset="0"/>
                            </a:rPr>
                            <m:t>−1</m:t>
                          </m:r>
                        </m:sup>
                      </m:sSup>
                      <m:r>
                        <a:rPr lang="es-UY" i="1">
                          <a:latin typeface="Cambria Math" panose="02040503050406030204" pitchFamily="18" charset="0"/>
                          <a:ea typeface="Times New Roman" panose="02020603050405020304" pitchFamily="18" charset="0"/>
                          <a:cs typeface="Times New Roman" panose="02020603050405020304" pitchFamily="18" charset="0"/>
                        </a:rPr>
                        <m:t> </m:t>
                      </m:r>
                      <m:r>
                        <a:rPr lang="es-UY" i="1">
                          <a:latin typeface="Cambria Math" panose="02040503050406030204" pitchFamily="18" charset="0"/>
                          <a:ea typeface="Calibri" panose="020F0502020204030204" pitchFamily="34" charset="0"/>
                          <a:cs typeface="Times New Roman" panose="02020603050405020304" pitchFamily="18" charset="0"/>
                        </a:rPr>
                        <m:t> </m:t>
                      </m:r>
                      <m:d>
                        <m:dPr>
                          <m:ctrlPr>
                            <a:rPr lang="en-US" i="1">
                              <a:latin typeface="Cambria Math" panose="02040503050406030204" pitchFamily="18" charset="0"/>
                              <a:ea typeface="Calibri" panose="020F0502020204030204" pitchFamily="34" charset="0"/>
                              <a:cs typeface="Times New Roman" panose="02020603050405020304" pitchFamily="18" charset="0"/>
                            </a:rPr>
                          </m:ctrlPr>
                        </m:dPr>
                        <m:e>
                          <m:r>
                            <a:rPr lang="es-UY" i="1">
                              <a:latin typeface="Cambria Math" panose="02040503050406030204" pitchFamily="18" charset="0"/>
                              <a:ea typeface="Calibri" panose="020F0502020204030204" pitchFamily="34" charset="0"/>
                              <a:cs typeface="Times New Roman" panose="02020603050405020304" pitchFamily="18" charset="0"/>
                            </a:rPr>
                            <m:t>𝑦</m:t>
                          </m:r>
                          <m:r>
                            <a:rPr lang="es-UY" i="1">
                              <a:latin typeface="Cambria Math" panose="02040503050406030204" pitchFamily="18" charset="0"/>
                              <a:ea typeface="Calibri" panose="020F0502020204030204" pitchFamily="34" charset="0"/>
                              <a:cs typeface="Times New Roman" panose="02020603050405020304" pitchFamily="18" charset="0"/>
                            </a:rPr>
                            <m:t>−</m:t>
                          </m:r>
                          <m:r>
                            <a:rPr lang="es-UY" i="1">
                              <a:latin typeface="Cambria Math" panose="02040503050406030204" pitchFamily="18" charset="0"/>
                              <a:ea typeface="Calibri" panose="020F0502020204030204" pitchFamily="34" charset="0"/>
                              <a:cs typeface="Times New Roman" panose="02020603050405020304" pitchFamily="18" charset="0"/>
                            </a:rPr>
                            <m:t>𝑋</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n-US" i="1">
                                      <a:latin typeface="Cambria Math" panose="02040503050406030204" pitchFamily="18" charset="0"/>
                                      <a:ea typeface="Times New Roman" panose="02020603050405020304" pitchFamily="18" charset="0"/>
                                      <a:cs typeface="Times New Roman" panose="02020603050405020304" pitchFamily="18" charset="0"/>
                                    </a:rPr>
                                  </m:ctrlPr>
                                </m:accPr>
                                <m:e>
                                  <m:r>
                                    <a:rPr lang="es-UY" i="1">
                                      <a:latin typeface="Cambria Math" panose="02040503050406030204" pitchFamily="18" charset="0"/>
                                      <a:ea typeface="Times New Roman" panose="02020603050405020304" pitchFamily="18" charset="0"/>
                                      <a:cs typeface="Times New Roman" panose="02020603050405020304" pitchFamily="18" charset="0"/>
                                    </a:rPr>
                                    <m:t>𝛽</m:t>
                                  </m:r>
                                </m:e>
                              </m:acc>
                            </m:e>
                            <m:sub>
                              <m:r>
                                <a:rPr lang="es-UY" i="1">
                                  <a:latin typeface="Cambria Math" panose="02040503050406030204" pitchFamily="18" charset="0"/>
                                  <a:ea typeface="Times New Roman" panose="02020603050405020304" pitchFamily="18" charset="0"/>
                                  <a:cs typeface="Times New Roman" panose="02020603050405020304" pitchFamily="18" charset="0"/>
                                </a:rPr>
                                <m:t>𝑏𝑙𝑢𝑝</m:t>
                              </m:r>
                            </m:sub>
                          </m:sSub>
                        </m:e>
                      </m:d>
                    </m:oMath>
                  </m:oMathPara>
                </a14:m>
                <a:endParaRPr lang="en-US" dirty="0">
                  <a:latin typeface="Segoe UI" panose="020B0502040204020203"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es-UY"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en-US" i="1">
                                <a:latin typeface="Cambria Math" panose="02040503050406030204" pitchFamily="18" charset="0"/>
                                <a:ea typeface="Calibri" panose="020F0502020204030204" pitchFamily="34" charset="0"/>
                                <a:cs typeface="Times New Roman" panose="02020603050405020304" pitchFamily="18" charset="0"/>
                              </a:rPr>
                            </m:ctrlPr>
                          </m:accPr>
                          <m:e>
                            <m:r>
                              <a:rPr lang="es-UY" i="1">
                                <a:latin typeface="Cambria Math" panose="02040503050406030204" pitchFamily="18" charset="0"/>
                                <a:ea typeface="Calibri" panose="020F0502020204030204" pitchFamily="34" charset="0"/>
                                <a:cs typeface="Times New Roman" panose="02020603050405020304" pitchFamily="18" charset="0"/>
                              </a:rPr>
                              <m:t>𝛽</m:t>
                            </m:r>
                          </m:e>
                        </m:acc>
                      </m:e>
                      <m:sub>
                        <m:r>
                          <a:rPr lang="es-UY" i="1">
                            <a:latin typeface="Cambria Math" panose="02040503050406030204" pitchFamily="18" charset="0"/>
                            <a:ea typeface="Times New Roman" panose="02020603050405020304" pitchFamily="18" charset="0"/>
                            <a:cs typeface="Times New Roman" panose="02020603050405020304" pitchFamily="18" charset="0"/>
                          </a:rPr>
                          <m:t>𝑏𝑙𝑢𝑝</m:t>
                        </m:r>
                      </m:sub>
                    </m:sSub>
                    <m:r>
                      <a:rPr lang="es-UY" i="1">
                        <a:latin typeface="Cambria Math" panose="02040503050406030204" pitchFamily="18" charset="0"/>
                        <a:ea typeface="Calibri" panose="020F0502020204030204" pitchFamily="34" charset="0"/>
                        <a:cs typeface="Times New Roman" panose="02020603050405020304" pitchFamily="18" charset="0"/>
                      </a:rPr>
                      <m:t>=</m:t>
                    </m:r>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s-UY" i="1">
                            <a:latin typeface="Cambria Math" panose="02040503050406030204" pitchFamily="18" charset="0"/>
                            <a:ea typeface="Calibri" panose="020F0502020204030204" pitchFamily="34" charset="0"/>
                            <a:cs typeface="Times New Roman" panose="02020603050405020304" pitchFamily="18" charset="0"/>
                          </a:rPr>
                          <m:t>(</m:t>
                        </m:r>
                        <m:r>
                          <a:rPr lang="es-UY" i="1">
                            <a:latin typeface="Cambria Math" panose="02040503050406030204" pitchFamily="18" charset="0"/>
                            <a:ea typeface="Calibri" panose="020F0502020204030204" pitchFamily="34" charset="0"/>
                            <a:cs typeface="Times New Roman" panose="02020603050405020304" pitchFamily="18" charset="0"/>
                          </a:rPr>
                          <m:t>𝑋</m:t>
                        </m:r>
                        <m:r>
                          <a:rPr lang="es-UY" i="1">
                            <a:latin typeface="Cambria Math" panose="02040503050406030204" pitchFamily="18" charset="0"/>
                            <a:ea typeface="Calibri" panose="020F0502020204030204" pitchFamily="34" charset="0"/>
                            <a:cs typeface="Times New Roman" panose="02020603050405020304" pitchFamily="18" charset="0"/>
                          </a:rPr>
                          <m:t>′</m:t>
                        </m:r>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s-UY" i="1">
                                <a:latin typeface="Cambria Math" panose="02040503050406030204" pitchFamily="18" charset="0"/>
                                <a:ea typeface="Calibri" panose="020F0502020204030204" pitchFamily="34" charset="0"/>
                                <a:cs typeface="Times New Roman" panose="02020603050405020304" pitchFamily="18" charset="0"/>
                              </a:rPr>
                              <m:t>𝑉</m:t>
                            </m:r>
                          </m:e>
                          <m:sup>
                            <m:r>
                              <a:rPr lang="es-UY" i="1">
                                <a:latin typeface="Cambria Math" panose="02040503050406030204" pitchFamily="18" charset="0"/>
                                <a:ea typeface="Times New Roman" panose="02020603050405020304" pitchFamily="18" charset="0"/>
                                <a:cs typeface="Times New Roman" panose="02020603050405020304" pitchFamily="18" charset="0"/>
                              </a:rPr>
                              <m:t>−1</m:t>
                            </m:r>
                          </m:sup>
                        </m:sSup>
                        <m:r>
                          <a:rPr lang="es-UY" i="1">
                            <a:latin typeface="Cambria Math" panose="02040503050406030204" pitchFamily="18" charset="0"/>
                            <a:ea typeface="Times New Roman" panose="02020603050405020304" pitchFamily="18" charset="0"/>
                            <a:cs typeface="Times New Roman" panose="02020603050405020304" pitchFamily="18" charset="0"/>
                          </a:rPr>
                          <m:t>𝑋</m:t>
                        </m:r>
                        <m:r>
                          <a:rPr lang="es-UY" i="1">
                            <a:latin typeface="Cambria Math" panose="02040503050406030204" pitchFamily="18" charset="0"/>
                            <a:ea typeface="Times New Roman" panose="02020603050405020304" pitchFamily="18" charset="0"/>
                            <a:cs typeface="Times New Roman" panose="02020603050405020304" pitchFamily="18" charset="0"/>
                          </a:rPr>
                          <m:t>)</m:t>
                        </m:r>
                      </m:e>
                      <m:sup>
                        <m:r>
                          <a:rPr lang="es-UY" i="1">
                            <a:latin typeface="Cambria Math" panose="02040503050406030204" pitchFamily="18" charset="0"/>
                            <a:ea typeface="Calibri" panose="020F0502020204030204" pitchFamily="34" charset="0"/>
                            <a:cs typeface="Times New Roman" panose="02020603050405020304" pitchFamily="18" charset="0"/>
                          </a:rPr>
                          <m:t>−1</m:t>
                        </m:r>
                      </m:sup>
                    </m:sSup>
                    <m:r>
                      <a:rPr lang="es-UY" i="1">
                        <a:latin typeface="Cambria Math" panose="02040503050406030204" pitchFamily="18" charset="0"/>
                        <a:ea typeface="Calibri" panose="020F0502020204030204" pitchFamily="34" charset="0"/>
                        <a:cs typeface="Times New Roman" panose="02020603050405020304" pitchFamily="18" charset="0"/>
                      </a:rPr>
                      <m:t>𝑋</m:t>
                    </m:r>
                    <m:r>
                      <a:rPr lang="es-UY" i="1">
                        <a:latin typeface="Cambria Math" panose="02040503050406030204" pitchFamily="18" charset="0"/>
                        <a:ea typeface="Calibri" panose="020F0502020204030204" pitchFamily="34" charset="0"/>
                        <a:cs typeface="Times New Roman" panose="02020603050405020304" pitchFamily="18" charset="0"/>
                      </a:rPr>
                      <m:t>′</m:t>
                    </m:r>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s-UY" i="1">
                            <a:latin typeface="Cambria Math" panose="02040503050406030204" pitchFamily="18" charset="0"/>
                            <a:ea typeface="Calibri" panose="020F0502020204030204" pitchFamily="34" charset="0"/>
                            <a:cs typeface="Times New Roman" panose="02020603050405020304" pitchFamily="18" charset="0"/>
                          </a:rPr>
                          <m:t>𝑉</m:t>
                        </m:r>
                      </m:e>
                      <m:sup>
                        <m:r>
                          <a:rPr lang="es-UY" i="1">
                            <a:latin typeface="Cambria Math" panose="02040503050406030204" pitchFamily="18" charset="0"/>
                            <a:ea typeface="Times New Roman" panose="02020603050405020304" pitchFamily="18" charset="0"/>
                            <a:cs typeface="Times New Roman" panose="02020603050405020304" pitchFamily="18" charset="0"/>
                          </a:rPr>
                          <m:t>−1</m:t>
                        </m:r>
                      </m:sup>
                    </m:sSup>
                    <m:r>
                      <a:rPr lang="es-UY" i="1">
                        <a:latin typeface="Cambria Math" panose="02040503050406030204" pitchFamily="18" charset="0"/>
                        <a:ea typeface="Times New Roman" panose="02020603050405020304" pitchFamily="18" charset="0"/>
                        <a:cs typeface="Times New Roman" panose="02020603050405020304" pitchFamily="18" charset="0"/>
                      </a:rPr>
                      <m:t>𝑌</m:t>
                    </m:r>
                  </m:oMath>
                </a14:m>
                <a:endParaRPr lang="en-US" dirty="0">
                  <a:latin typeface="Segoe UI" panose="020B0502040204020203" pitchFamily="34" charset="0"/>
                  <a:ea typeface="Calibri" panose="020F0502020204030204" pitchFamily="34" charset="0"/>
                  <a:cs typeface="Times New Roman" panose="02020603050405020304" pitchFamily="18" charset="0"/>
                </a:endParaRPr>
              </a:p>
              <a:p>
                <a:pPr algn="just">
                  <a:lnSpc>
                    <a:spcPct val="150000"/>
                  </a:lnSpc>
                  <a:spcAft>
                    <a:spcPts val="0"/>
                  </a:spcAft>
                </a:pPr>
                <a:r>
                  <a:rPr lang="es-UY"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s-UY" i="1">
                        <a:latin typeface="Cambria Math" panose="02040503050406030204" pitchFamily="18" charset="0"/>
                        <a:ea typeface="Times New Roman" panose="02020603050405020304" pitchFamily="18" charset="0"/>
                        <a:cs typeface="Times New Roman" panose="02020603050405020304" pitchFamily="18" charset="0"/>
                      </a:rPr>
                      <m:t>𝑉</m:t>
                    </m:r>
                    <m:r>
                      <a:rPr lang="es-UY" i="1">
                        <a:latin typeface="Cambria Math" panose="02040503050406030204" pitchFamily="18" charset="0"/>
                        <a:ea typeface="Times New Roman" panose="02020603050405020304" pitchFamily="18" charset="0"/>
                        <a:cs typeface="Times New Roman" panose="02020603050405020304" pitchFamily="18" charset="0"/>
                      </a:rPr>
                      <m:t>=</m:t>
                    </m:r>
                    <m:r>
                      <a:rPr lang="es-UY" i="1">
                        <a:latin typeface="Cambria Math" panose="02040503050406030204" pitchFamily="18" charset="0"/>
                        <a:ea typeface="Times New Roman" panose="02020603050405020304" pitchFamily="18" charset="0"/>
                        <a:cs typeface="Times New Roman" panose="02020603050405020304" pitchFamily="18" charset="0"/>
                      </a:rPr>
                      <m:t>𝑍𝑀𝐺</m:t>
                    </m:r>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s-UY" i="1">
                            <a:latin typeface="Cambria Math" panose="02040503050406030204" pitchFamily="18" charset="0"/>
                            <a:ea typeface="Times New Roman" panose="02020603050405020304" pitchFamily="18" charset="0"/>
                            <a:cs typeface="Times New Roman" panose="02020603050405020304" pitchFamily="18" charset="0"/>
                          </a:rPr>
                          <m:t>𝑀</m:t>
                        </m:r>
                      </m:e>
                      <m:sup>
                        <m:r>
                          <a:rPr lang="es-UY" i="1">
                            <a:latin typeface="Cambria Math" panose="02040503050406030204" pitchFamily="18" charset="0"/>
                            <a:ea typeface="Times New Roman" panose="02020603050405020304" pitchFamily="18" charset="0"/>
                            <a:cs typeface="Times New Roman" panose="02020603050405020304" pitchFamily="18" charset="0"/>
                          </a:rPr>
                          <m:t>′</m:t>
                        </m:r>
                      </m:sup>
                    </m:sSup>
                    <m:sSup>
                      <m:sSupPr>
                        <m:ctrlPr>
                          <a:rPr lang="en-US" i="1">
                            <a:latin typeface="Cambria Math" panose="02040503050406030204" pitchFamily="18" charset="0"/>
                            <a:ea typeface="Times New Roman" panose="02020603050405020304" pitchFamily="18" charset="0"/>
                            <a:cs typeface="Times New Roman" panose="02020603050405020304" pitchFamily="18" charset="0"/>
                          </a:rPr>
                        </m:ctrlPr>
                      </m:sSupPr>
                      <m:e>
                        <m:r>
                          <a:rPr lang="es-UY" i="1">
                            <a:latin typeface="Cambria Math" panose="02040503050406030204" pitchFamily="18" charset="0"/>
                            <a:ea typeface="Times New Roman" panose="02020603050405020304" pitchFamily="18" charset="0"/>
                            <a:cs typeface="Times New Roman" panose="02020603050405020304" pitchFamily="18" charset="0"/>
                          </a:rPr>
                          <m:t>𝑍</m:t>
                        </m:r>
                      </m:e>
                      <m:sup>
                        <m:r>
                          <a:rPr lang="es-UY" i="1">
                            <a:latin typeface="Cambria Math" panose="02040503050406030204" pitchFamily="18" charset="0"/>
                            <a:ea typeface="Times New Roman" panose="02020603050405020304" pitchFamily="18" charset="0"/>
                            <a:cs typeface="Times New Roman" panose="02020603050405020304" pitchFamily="18" charset="0"/>
                          </a:rPr>
                          <m:t>′</m:t>
                        </m:r>
                      </m:sup>
                    </m:sSup>
                    <m:r>
                      <a:rPr lang="es-UY" i="1">
                        <a:latin typeface="Cambria Math" panose="02040503050406030204" pitchFamily="18" charset="0"/>
                        <a:ea typeface="Times New Roman" panose="02020603050405020304" pitchFamily="18" charset="0"/>
                        <a:cs typeface="Times New Roman" panose="02020603050405020304" pitchFamily="18" charset="0"/>
                      </a:rPr>
                      <m:t>+</m:t>
                    </m:r>
                    <m:r>
                      <a:rPr lang="es-UY" i="1">
                        <a:latin typeface="Cambria Math" panose="02040503050406030204" pitchFamily="18" charset="0"/>
                        <a:ea typeface="Times New Roman" panose="02020603050405020304" pitchFamily="18" charset="0"/>
                        <a:cs typeface="Times New Roman" panose="02020603050405020304" pitchFamily="18" charset="0"/>
                      </a:rPr>
                      <m:t>𝑅</m:t>
                    </m:r>
                  </m:oMath>
                </a14:m>
                <a:endParaRPr lang="en-US" dirty="0">
                  <a:latin typeface="Segoe UI" panose="020B0502040204020203" pitchFamily="34" charset="0"/>
                  <a:ea typeface="Calibri" panose="020F0502020204030204" pitchFamily="34" charset="0"/>
                  <a:cs typeface="Times New Roman" panose="02020603050405020304" pitchFamily="18" charset="0"/>
                </a:endParaRPr>
              </a:p>
              <a:p>
                <a:endParaRPr lang="en-US" dirty="0" smtClean="0"/>
              </a:p>
              <a:p>
                <a:endParaRPr lang="en-US" dirty="0"/>
              </a:p>
            </p:txBody>
          </p:sp>
        </mc:Choice>
        <mc:Fallback xmlns="">
          <p:sp>
            <p:nvSpPr>
              <p:cNvPr id="5" name="CuadroTexto 4"/>
              <p:cNvSpPr txBox="1">
                <a:spLocks noRot="1" noChangeAspect="1" noMove="1" noResize="1" noEditPoints="1" noAdjustHandles="1" noChangeArrowheads="1" noChangeShapeType="1" noTextEdit="1"/>
              </p:cNvSpPr>
              <p:nvPr/>
            </p:nvSpPr>
            <p:spPr>
              <a:xfrm>
                <a:off x="609600" y="650767"/>
                <a:ext cx="7370247" cy="2575192"/>
              </a:xfrm>
              <a:prstGeom prst="rect">
                <a:avLst/>
              </a:prstGeom>
              <a:blipFill rotWithShape="0">
                <a:blip r:embed="rId3"/>
                <a:stretch>
                  <a:fillRect l="-662" t="-1422"/>
                </a:stretch>
              </a:blipFill>
            </p:spPr>
            <p:txBody>
              <a:bodyPr/>
              <a:lstStyle/>
              <a:p>
                <a:r>
                  <a:rPr lang="en-US">
                    <a:noFill/>
                  </a:rPr>
                  <a:t> </a:t>
                </a:r>
              </a:p>
            </p:txBody>
          </p:sp>
        </mc:Fallback>
      </mc:AlternateContent>
      <p:sp>
        <p:nvSpPr>
          <p:cNvPr id="8" name="Flecha abajo 7"/>
          <p:cNvSpPr/>
          <p:nvPr/>
        </p:nvSpPr>
        <p:spPr>
          <a:xfrm>
            <a:off x="3429000" y="5715000"/>
            <a:ext cx="97178" cy="533400"/>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ítulo 1"/>
          <p:cNvSpPr txBox="1">
            <a:spLocks/>
          </p:cNvSpPr>
          <p:nvPr/>
        </p:nvSpPr>
        <p:spPr>
          <a:xfrm>
            <a:off x="0" y="-304800"/>
            <a:ext cx="9448800" cy="9906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400" dirty="0" err="1" smtClean="0"/>
              <a:t>Modelos</a:t>
            </a:r>
            <a:r>
              <a:rPr lang="en-US" sz="2400" dirty="0" smtClean="0"/>
              <a:t> </a:t>
            </a:r>
            <a:r>
              <a:rPr lang="en-US" sz="2400" dirty="0" err="1" smtClean="0"/>
              <a:t>Mixtos</a:t>
            </a:r>
            <a:r>
              <a:rPr lang="en-US" sz="2400" dirty="0" smtClean="0"/>
              <a:t> </a:t>
            </a:r>
            <a:r>
              <a:rPr lang="en-US" sz="2400" dirty="0" err="1" smtClean="0"/>
              <a:t>en</a:t>
            </a:r>
            <a:r>
              <a:rPr lang="en-US" sz="2400" dirty="0" smtClean="0"/>
              <a:t> el </a:t>
            </a:r>
            <a:r>
              <a:rPr lang="en-US" sz="2400" dirty="0" err="1" smtClean="0"/>
              <a:t>contexto</a:t>
            </a:r>
            <a:r>
              <a:rPr lang="en-US" sz="2400" dirty="0" smtClean="0"/>
              <a:t> de </a:t>
            </a:r>
            <a:r>
              <a:rPr lang="en-US" sz="2400" dirty="0" err="1" smtClean="0"/>
              <a:t>mejoramiento</a:t>
            </a:r>
            <a:r>
              <a:rPr lang="en-US" sz="2400" dirty="0" smtClean="0"/>
              <a:t> vegetal</a:t>
            </a:r>
            <a:endParaRPr lang="en-US" sz="2400" dirty="0"/>
          </a:p>
        </p:txBody>
      </p:sp>
      <p:graphicFrame>
        <p:nvGraphicFramePr>
          <p:cNvPr id="10" name="Tabla 9"/>
          <p:cNvGraphicFramePr>
            <a:graphicFrameLocks noGrp="1"/>
          </p:cNvGraphicFramePr>
          <p:nvPr>
            <p:extLst>
              <p:ext uri="{D42A27DB-BD31-4B8C-83A1-F6EECF244321}">
                <p14:modId xmlns:p14="http://schemas.microsoft.com/office/powerpoint/2010/main" val="358804035"/>
              </p:ext>
            </p:extLst>
          </p:nvPr>
        </p:nvGraphicFramePr>
        <p:xfrm>
          <a:off x="457200" y="2788920"/>
          <a:ext cx="8147165" cy="365760"/>
        </p:xfrm>
        <a:graphic>
          <a:graphicData uri="http://schemas.openxmlformats.org/drawingml/2006/table">
            <a:tbl>
              <a:tblPr/>
              <a:tblGrid>
                <a:gridCol w="8147165"/>
              </a:tblGrid>
              <a:tr h="0">
                <a:tc>
                  <a:txBody>
                    <a:bodyPr/>
                    <a:lstStyle/>
                    <a:p>
                      <a:endParaRPr lang="en-US" dirty="0"/>
                    </a:p>
                  </a:txBody>
                  <a:tcPr>
                    <a:lnL w="12700" cmpd="sng">
                      <a:noFill/>
                      <a:prstDash val="soli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mc:AlternateContent xmlns:mc="http://schemas.openxmlformats.org/markup-compatibility/2006" xmlns:a14="http://schemas.microsoft.com/office/drawing/2010/main">
        <mc:Choice Requires="a14">
          <p:sp>
            <p:nvSpPr>
              <p:cNvPr id="11" name="Rectángulo 10"/>
              <p:cNvSpPr/>
              <p:nvPr/>
            </p:nvSpPr>
            <p:spPr>
              <a:xfrm>
                <a:off x="4702215" y="3424173"/>
                <a:ext cx="2813719"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𝑋</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s-UY" i="1">
                              <a:latin typeface="Cambria Math" panose="02040503050406030204" pitchFamily="18" charset="0"/>
                            </a:rPr>
                            <m:t>𝑏𝑙𝑢𝑝</m:t>
                          </m:r>
                        </m:sub>
                      </m:sSub>
                      <m:r>
                        <a:rPr lang="en-US" i="1">
                          <a:latin typeface="Cambria Math" panose="02040503050406030204" pitchFamily="18" charset="0"/>
                        </a:rPr>
                        <m:t>+</m:t>
                      </m:r>
                      <m:r>
                        <a:rPr lang="es-UY" i="1">
                          <a:latin typeface="Cambria Math" panose="02040503050406030204" pitchFamily="18" charset="0"/>
                        </a:rPr>
                        <m:t>𝑍𝑀</m:t>
                      </m:r>
                      <m:sSub>
                        <m:sSubPr>
                          <m:ctrlPr>
                            <a:rPr lang="en-US" i="1">
                              <a:latin typeface="Cambria Math" panose="02040503050406030204" pitchFamily="18" charset="0"/>
                            </a:rPr>
                          </m:ctrlPr>
                        </m:sSubPr>
                        <m:e>
                          <m:r>
                            <a:rPr lang="es-UY" i="1">
                              <a:latin typeface="Cambria Math" panose="02040503050406030204" pitchFamily="18" charset="0"/>
                            </a:rPr>
                            <m:t>𝑢</m:t>
                          </m:r>
                        </m:e>
                        <m:sub>
                          <m:r>
                            <a:rPr lang="es-UY" i="1">
                              <a:latin typeface="Cambria Math" panose="02040503050406030204" pitchFamily="18" charset="0"/>
                            </a:rPr>
                            <m:t>𝑏𝑙𝑢𝑝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s-UY" i="1">
                              <a:latin typeface="Cambria Math" panose="02040503050406030204" pitchFamily="18" charset="0"/>
                            </a:rPr>
                            <m:t>𝜀</m:t>
                          </m:r>
                        </m:e>
                        <m:sub>
                          <m:r>
                            <a:rPr lang="es-UY" i="1">
                              <a:latin typeface="Cambria Math" panose="02040503050406030204" pitchFamily="18" charset="0"/>
                            </a:rPr>
                            <m:t>𝑏𝑙𝑢𝑝</m:t>
                          </m:r>
                        </m:sub>
                      </m:sSub>
                    </m:oMath>
                  </m:oMathPara>
                </a14:m>
                <a:endParaRPr lang="en-US" dirty="0"/>
              </a:p>
            </p:txBody>
          </p:sp>
        </mc:Choice>
        <mc:Fallback xmlns="">
          <p:sp>
            <p:nvSpPr>
              <p:cNvPr id="11" name="Rectángulo 10"/>
              <p:cNvSpPr>
                <a:spLocks noRot="1" noChangeAspect="1" noMove="1" noResize="1" noEditPoints="1" noAdjustHandles="1" noChangeArrowheads="1" noChangeShapeType="1" noTextEdit="1"/>
              </p:cNvSpPr>
              <p:nvPr/>
            </p:nvSpPr>
            <p:spPr>
              <a:xfrm>
                <a:off x="4702215" y="3424173"/>
                <a:ext cx="2813719" cy="390748"/>
              </a:xfrm>
              <a:prstGeom prst="rect">
                <a:avLst/>
              </a:prstGeom>
              <a:blipFill rotWithShape="0">
                <a:blip r:embed="rId4"/>
                <a:stretch>
                  <a:fillRect b="-7813"/>
                </a:stretch>
              </a:blipFill>
            </p:spPr>
            <p:txBody>
              <a:bodyPr/>
              <a:lstStyle/>
              <a:p>
                <a:r>
                  <a:rPr lang="en-US">
                    <a:noFill/>
                  </a:rPr>
                  <a:t> </a:t>
                </a:r>
              </a:p>
            </p:txBody>
          </p:sp>
        </mc:Fallback>
      </mc:AlternateContent>
    </p:spTree>
    <p:extLst>
      <p:ext uri="{BB962C8B-B14F-4D97-AF65-F5344CB8AC3E}">
        <p14:creationId xmlns:p14="http://schemas.microsoft.com/office/powerpoint/2010/main" val="103476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4800" y="-310029"/>
            <a:ext cx="8229600" cy="990600"/>
          </a:xfrm>
        </p:spPr>
        <p:txBody>
          <a:bodyPr>
            <a:noAutofit/>
          </a:bodyPr>
          <a:lstStyle/>
          <a:p>
            <a:r>
              <a:rPr lang="en-US" sz="2400" dirty="0" err="1" smtClean="0"/>
              <a:t>Modelos</a:t>
            </a:r>
            <a:r>
              <a:rPr lang="en-US" sz="2400" dirty="0" smtClean="0"/>
              <a:t> </a:t>
            </a:r>
            <a:r>
              <a:rPr lang="en-US" sz="2400" dirty="0" err="1" smtClean="0"/>
              <a:t>Mixtos</a:t>
            </a:r>
            <a:r>
              <a:rPr lang="en-US" sz="2400" dirty="0" smtClean="0"/>
              <a:t> </a:t>
            </a:r>
            <a:r>
              <a:rPr lang="en-US" sz="2400" dirty="0" err="1" smtClean="0"/>
              <a:t>en</a:t>
            </a:r>
            <a:r>
              <a:rPr lang="en-US" sz="2400" dirty="0" smtClean="0"/>
              <a:t> el </a:t>
            </a:r>
            <a:r>
              <a:rPr lang="en-US" sz="2400" dirty="0" err="1" smtClean="0"/>
              <a:t>contexto</a:t>
            </a:r>
            <a:r>
              <a:rPr lang="en-US" sz="2400" dirty="0" smtClean="0"/>
              <a:t> de </a:t>
            </a:r>
            <a:r>
              <a:rPr lang="en-US" sz="2400" dirty="0" err="1" smtClean="0"/>
              <a:t>mejoramiento</a:t>
            </a:r>
            <a:r>
              <a:rPr lang="en-US" sz="2400" dirty="0" smtClean="0"/>
              <a:t> vegetal</a:t>
            </a:r>
            <a:endParaRPr lang="en-US" sz="2400" dirty="0"/>
          </a:p>
        </p:txBody>
      </p:sp>
      <mc:AlternateContent xmlns:mc="http://schemas.openxmlformats.org/markup-compatibility/2006" xmlns:a14="http://schemas.microsoft.com/office/drawing/2010/main">
        <mc:Choice Requires="a14">
          <p:sp>
            <p:nvSpPr>
              <p:cNvPr id="6" name="Rectángulo 5"/>
              <p:cNvSpPr/>
              <p:nvPr/>
            </p:nvSpPr>
            <p:spPr>
              <a:xfrm>
                <a:off x="1066800" y="1981200"/>
                <a:ext cx="5486400" cy="6806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s-UY" sz="2800" i="1" smtClean="0">
                          <a:latin typeface="Cambria Math" panose="02040503050406030204" pitchFamily="18" charset="0"/>
                        </a:rPr>
                        <m:t>𝑦</m:t>
                      </m:r>
                      <m:r>
                        <a:rPr lang="en-US" sz="2800" i="1">
                          <a:latin typeface="Cambria Math" panose="02040503050406030204" pitchFamily="18" charset="0"/>
                        </a:rPr>
                        <m:t>=</m:t>
                      </m:r>
                      <m:r>
                        <a:rPr lang="en-US" sz="2800" i="1">
                          <a:latin typeface="Cambria Math" panose="02040503050406030204" pitchFamily="18" charset="0"/>
                        </a:rPr>
                        <m:t>𝑋</m:t>
                      </m:r>
                      <m:sSub>
                        <m:sSubPr>
                          <m:ctrlPr>
                            <a:rPr lang="en-US" sz="2800" i="1">
                              <a:latin typeface="Cambria Math" panose="02040503050406030204" pitchFamily="18" charset="0"/>
                            </a:rPr>
                          </m:ctrlPr>
                        </m:sSubPr>
                        <m:e>
                          <m:r>
                            <a:rPr lang="en-US" sz="2800" i="1">
                              <a:latin typeface="Cambria Math" panose="02040503050406030204" pitchFamily="18" charset="0"/>
                            </a:rPr>
                            <m:t>𝛽</m:t>
                          </m:r>
                        </m:e>
                        <m:sub>
                          <m:r>
                            <a:rPr lang="es-UY" sz="2800" i="1">
                              <a:latin typeface="Cambria Math" panose="02040503050406030204" pitchFamily="18" charset="0"/>
                            </a:rPr>
                            <m:t>𝑏𝑙𝑢𝑝</m:t>
                          </m:r>
                        </m:sub>
                      </m:sSub>
                      <m:r>
                        <a:rPr lang="en-US" sz="2800" i="1">
                          <a:latin typeface="Cambria Math" panose="02040503050406030204" pitchFamily="18" charset="0"/>
                        </a:rPr>
                        <m:t>+</m:t>
                      </m:r>
                      <m:r>
                        <a:rPr lang="es-UY" sz="2800" i="1">
                          <a:latin typeface="Cambria Math" panose="02040503050406030204" pitchFamily="18" charset="0"/>
                        </a:rPr>
                        <m:t>𝑍</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𝑔</m:t>
                          </m:r>
                        </m:e>
                        <m:sub>
                          <m:r>
                            <a:rPr lang="es-UY" sz="2800" i="1">
                              <a:latin typeface="Cambria Math" panose="02040503050406030204" pitchFamily="18" charset="0"/>
                            </a:rPr>
                            <m:t>𝑏𝑙𝑢𝑝</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s-UY" sz="2800" i="1">
                              <a:latin typeface="Cambria Math" panose="02040503050406030204" pitchFamily="18" charset="0"/>
                            </a:rPr>
                            <m:t>𝜀</m:t>
                          </m:r>
                        </m:e>
                        <m:sub>
                          <m:r>
                            <a:rPr lang="es-UY" sz="2800" i="1">
                              <a:latin typeface="Cambria Math" panose="02040503050406030204" pitchFamily="18" charset="0"/>
                            </a:rPr>
                            <m:t>𝑏𝑙𝑢𝑝</m:t>
                          </m:r>
                        </m:sub>
                      </m:sSub>
                      <m:r>
                        <m:rPr>
                          <m:nor/>
                        </m:rPr>
                        <a:rPr lang="en-US" sz="2800"/>
                        <m:t> 	</m:t>
                      </m:r>
                    </m:oMath>
                  </m:oMathPara>
                </a14:m>
                <a:endParaRPr lang="en-US" sz="2800" dirty="0"/>
              </a:p>
            </p:txBody>
          </p:sp>
        </mc:Choice>
        <mc:Fallback xmlns="">
          <p:sp>
            <p:nvSpPr>
              <p:cNvPr id="6" name="Rectángulo 5"/>
              <p:cNvSpPr>
                <a:spLocks noRot="1" noChangeAspect="1" noMove="1" noResize="1" noEditPoints="1" noAdjustHandles="1" noChangeArrowheads="1" noChangeShapeType="1" noTextEdit="1"/>
              </p:cNvSpPr>
              <p:nvPr/>
            </p:nvSpPr>
            <p:spPr>
              <a:xfrm>
                <a:off x="1066800" y="1981200"/>
                <a:ext cx="5486400" cy="680636"/>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ángulo 6"/>
              <p:cNvSpPr/>
              <p:nvPr/>
            </p:nvSpPr>
            <p:spPr>
              <a:xfrm>
                <a:off x="883919" y="3189822"/>
                <a:ext cx="1524000" cy="1077218"/>
              </a:xfrm>
              <a:prstGeom prst="rect">
                <a:avLst/>
              </a:prstGeom>
              <a:ln>
                <a:solidFill>
                  <a:schemeClr val="accent3"/>
                </a:solidFill>
              </a:ln>
            </p:spPr>
            <p:txBody>
              <a:bodyPr wrap="square">
                <a:spAutoFit/>
              </a:bodyPr>
              <a:lstStyle/>
              <a:p>
                <a:pPr>
                  <a:lnSpc>
                    <a:spcPct val="150000"/>
                  </a:lnSpc>
                  <a:spcAft>
                    <a:spcPts val="600"/>
                  </a:spcAft>
                </a:pPr>
                <a14:m>
                  <m:oMathPara xmlns:m="http://schemas.openxmlformats.org/officeDocument/2006/math">
                    <m:oMathParaPr>
                      <m:jc m:val="left"/>
                    </m:oMathParaPr>
                    <m:oMath xmlns:m="http://schemas.openxmlformats.org/officeDocument/2006/math">
                      <m:r>
                        <a:rPr lang="es-ES" i="1" smtClean="0">
                          <a:latin typeface="Cambria Math" panose="02040503050406030204" pitchFamily="18" charset="0"/>
                          <a:ea typeface="Times New Roman" panose="02020603050405020304" pitchFamily="18" charset="0"/>
                          <a:cs typeface="Times New Roman" panose="02020603050405020304" pitchFamily="18" charset="0"/>
                        </a:rPr>
                        <m:t>𝐸</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𝑦</m:t>
                          </m:r>
                        </m:e>
                      </m:d>
                      <m:r>
                        <a:rPr lang="es-ES" i="1">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𝑋</m:t>
                      </m:r>
                      <m:r>
                        <a:rPr lang="es-ES" i="1">
                          <a:latin typeface="Cambria Math" panose="02040503050406030204" pitchFamily="18" charset="0"/>
                          <a:ea typeface="Times New Roman" panose="02020603050405020304" pitchFamily="18" charset="0"/>
                          <a:cs typeface="Times New Roman" panose="02020603050405020304" pitchFamily="18" charset="0"/>
                        </a:rPr>
                        <m:t>𝛽</m:t>
                      </m:r>
                    </m:oMath>
                  </m:oMathPara>
                </a14:m>
                <a:endParaRPr lang="en-US" i="1" dirty="0" smtClean="0">
                  <a:latin typeface="Cambria Math" panose="02040503050406030204" pitchFamily="18" charset="0"/>
                  <a:ea typeface="Times New Roman" panose="02020603050405020304" pitchFamily="18" charset="0"/>
                  <a:cs typeface="Times New Roman" panose="02020603050405020304" pitchFamily="18" charset="0"/>
                </a:endParaRPr>
              </a:p>
              <a:p>
                <a:pPr>
                  <a:lnSpc>
                    <a:spcPct val="150000"/>
                  </a:lnSpc>
                  <a:spcAft>
                    <a:spcPts val="600"/>
                  </a:spcAft>
                </a:pPr>
                <a14:m>
                  <m:oMathPara xmlns:m="http://schemas.openxmlformats.org/officeDocument/2006/math">
                    <m:oMathParaPr>
                      <m:jc m:val="left"/>
                    </m:oMathParaPr>
                    <m:oMath xmlns:m="http://schemas.openxmlformats.org/officeDocument/2006/math">
                      <m:r>
                        <a:rPr lang="es-ES" i="1">
                          <a:latin typeface="Cambria Math" panose="02040503050406030204" pitchFamily="18" charset="0"/>
                          <a:ea typeface="Times New Roman" panose="02020603050405020304" pitchFamily="18" charset="0"/>
                          <a:cs typeface="Times New Roman" panose="02020603050405020304" pitchFamily="18" charset="0"/>
                        </a:rPr>
                        <m:t>𝑉𝑎𝑟</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𝑦</m:t>
                          </m:r>
                        </m:e>
                      </m:d>
                      <m:r>
                        <a:rPr lang="es-ES" i="1">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𝑉</m:t>
                      </m:r>
                    </m:oMath>
                  </m:oMathPara>
                </a14:m>
                <a:endParaRPr lang="en-US" dirty="0"/>
              </a:p>
            </p:txBody>
          </p:sp>
        </mc:Choice>
        <mc:Fallback xmlns="">
          <p:sp>
            <p:nvSpPr>
              <p:cNvPr id="7" name="Rectángulo 6"/>
              <p:cNvSpPr>
                <a:spLocks noRot="1" noChangeAspect="1" noMove="1" noResize="1" noEditPoints="1" noAdjustHandles="1" noChangeArrowheads="1" noChangeShapeType="1" noTextEdit="1"/>
              </p:cNvSpPr>
              <p:nvPr/>
            </p:nvSpPr>
            <p:spPr>
              <a:xfrm>
                <a:off x="883919" y="3189822"/>
                <a:ext cx="1524000" cy="1077218"/>
              </a:xfrm>
              <a:prstGeom prst="rect">
                <a:avLst/>
              </a:prstGeom>
              <a:blipFill rotWithShape="0">
                <a:blip r:embed="rId4"/>
                <a:stretch>
                  <a:fillRect/>
                </a:stretch>
              </a:blipFill>
              <a:ln>
                <a:solidFill>
                  <a:schemeClr val="accent3"/>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ángulo 7"/>
              <p:cNvSpPr/>
              <p:nvPr/>
            </p:nvSpPr>
            <p:spPr>
              <a:xfrm>
                <a:off x="3952657" y="3189822"/>
                <a:ext cx="3362543" cy="1119345"/>
              </a:xfrm>
              <a:prstGeom prst="rect">
                <a:avLst/>
              </a:prstGeom>
              <a:ln>
                <a:solidFill>
                  <a:srgbClr val="7030A0"/>
                </a:solidFill>
              </a:ln>
            </p:spPr>
            <p:txBody>
              <a:bodyPr wrap="square">
                <a:spAutoFit/>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Times New Roman" panose="02020603050405020304" pitchFamily="18" charset="0"/>
                          <a:cs typeface="Times New Roman" panose="02020603050405020304" pitchFamily="18" charset="0"/>
                        </a:rPr>
                        <m:t>𝐸</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𝑔</m:t>
                          </m:r>
                        </m:e>
                      </m:d>
                      <m:r>
                        <a:rPr lang="es-ES" i="1">
                          <a:latin typeface="Cambria Math" panose="02040503050406030204" pitchFamily="18" charset="0"/>
                          <a:ea typeface="Times New Roman" panose="02020603050405020304" pitchFamily="18" charset="0"/>
                          <a:cs typeface="Times New Roman" panose="02020603050405020304" pitchFamily="18" charset="0"/>
                        </a:rPr>
                        <m:t>=0</m:t>
                      </m:r>
                    </m:oMath>
                  </m:oMathPara>
                </a14:m>
                <a:endParaRPr lang="en-US" i="1" dirty="0">
                  <a:latin typeface="Cambria Math"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ea typeface="Times New Roman" panose="02020603050405020304" pitchFamily="18" charset="0"/>
                          <a:cs typeface="Times New Roman" panose="02020603050405020304" pitchFamily="18" charset="0"/>
                        </a:rPr>
                        <m:t>𝑉𝑎𝑟</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𝑔</m:t>
                          </m:r>
                        </m:e>
                      </m:d>
                      <m:r>
                        <a:rPr lang="es-ES" i="1">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𝐺</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𝐾</m:t>
                      </m:r>
                      <m:sSubSup>
                        <m:sSubSupPr>
                          <m:ctrlPr>
                            <a:rPr lang="en-US" i="1">
                              <a:latin typeface="Cambria Math" panose="02040503050406030204" pitchFamily="18" charset="0"/>
                            </a:rPr>
                          </m:ctrlPr>
                        </m:sSubSupPr>
                        <m:e>
                          <m:r>
                            <a:rPr lang="es-UY" i="1">
                              <a:latin typeface="Cambria Math" panose="02040503050406030204" pitchFamily="18" charset="0"/>
                            </a:rPr>
                            <m:t>𝜎</m:t>
                          </m:r>
                        </m:e>
                        <m:sub>
                          <m:r>
                            <a:rPr lang="en-US" b="0" i="1" smtClean="0">
                              <a:latin typeface="Cambria Math" panose="02040503050406030204" pitchFamily="18" charset="0"/>
                            </a:rPr>
                            <m:t>𝑔</m:t>
                          </m:r>
                        </m:sub>
                        <m:sup>
                          <m:r>
                            <a:rPr lang="es-UY" i="1">
                              <a:latin typeface="Cambria Math" panose="02040503050406030204" pitchFamily="18" charset="0"/>
                            </a:rPr>
                            <m:t>2</m:t>
                          </m:r>
                        </m:sup>
                      </m:sSubSup>
                      <m:r>
                        <a:rPr lang="en-US" b="0" i="1" smtClean="0">
                          <a:latin typeface="Cambria Math" panose="02040503050406030204" pitchFamily="18" charset="0"/>
                        </a:rPr>
                        <m:t>=</m:t>
                      </m:r>
                      <m:r>
                        <a:rPr lang="es-UY" i="1">
                          <a:latin typeface="Cambria Math" panose="02040503050406030204" pitchFamily="18" charset="0"/>
                        </a:rPr>
                        <m:t>𝑀</m:t>
                      </m:r>
                      <m:sSup>
                        <m:sSupPr>
                          <m:ctrlPr>
                            <a:rPr lang="en-US" i="1">
                              <a:latin typeface="Cambria Math" panose="02040503050406030204" pitchFamily="18" charset="0"/>
                            </a:rPr>
                          </m:ctrlPr>
                        </m:sSupPr>
                        <m:e>
                          <m:r>
                            <a:rPr lang="es-UY" i="1">
                              <a:latin typeface="Cambria Math" panose="02040503050406030204" pitchFamily="18" charset="0"/>
                            </a:rPr>
                            <m:t>𝑀</m:t>
                          </m:r>
                        </m:e>
                        <m:sup>
                          <m:r>
                            <a:rPr lang="es-UY" i="1">
                              <a:latin typeface="Cambria Math" panose="02040503050406030204" pitchFamily="18" charset="0"/>
                            </a:rPr>
                            <m:t>′</m:t>
                          </m:r>
                        </m:sup>
                      </m:sSup>
                      <m:sSubSup>
                        <m:sSubSupPr>
                          <m:ctrlPr>
                            <a:rPr lang="en-US" i="1">
                              <a:latin typeface="Cambria Math" panose="02040503050406030204" pitchFamily="18" charset="0"/>
                            </a:rPr>
                          </m:ctrlPr>
                        </m:sSubSupPr>
                        <m:e>
                          <m:r>
                            <a:rPr lang="es-UY" i="1">
                              <a:latin typeface="Cambria Math" panose="02040503050406030204" pitchFamily="18" charset="0"/>
                            </a:rPr>
                            <m:t>𝜎</m:t>
                          </m:r>
                        </m:e>
                        <m:sub>
                          <m:r>
                            <a:rPr lang="es-UY" i="1">
                              <a:latin typeface="Cambria Math" panose="02040503050406030204" pitchFamily="18" charset="0"/>
                            </a:rPr>
                            <m:t>𝑢</m:t>
                          </m:r>
                        </m:sub>
                        <m:sup>
                          <m:r>
                            <a:rPr lang="es-UY" i="1">
                              <a:latin typeface="Cambria Math" panose="02040503050406030204" pitchFamily="18" charset="0"/>
                            </a:rPr>
                            <m:t>2</m:t>
                          </m:r>
                        </m:sup>
                      </m:sSubSup>
                    </m:oMath>
                  </m:oMathPara>
                </a14:m>
                <a:endParaRPr lang="en-US" dirty="0">
                  <a:latin typeface="Arial" panose="020B0604020202020204" pitchFamily="34" charset="0"/>
                  <a:ea typeface="Calibri" panose="020F0502020204030204" pitchFamily="34" charset="0"/>
                  <a:cs typeface="Times New Roman" panose="02020603050405020304" pitchFamily="18" charset="0"/>
                </a:endParaRPr>
              </a:p>
            </p:txBody>
          </p:sp>
        </mc:Choice>
        <mc:Fallback>
          <p:sp>
            <p:nvSpPr>
              <p:cNvPr id="8" name="Rectángulo 7"/>
              <p:cNvSpPr>
                <a:spLocks noRot="1" noChangeAspect="1" noMove="1" noResize="1" noEditPoints="1" noAdjustHandles="1" noChangeArrowheads="1" noChangeShapeType="1" noTextEdit="1"/>
              </p:cNvSpPr>
              <p:nvPr/>
            </p:nvSpPr>
            <p:spPr>
              <a:xfrm>
                <a:off x="3952657" y="3189822"/>
                <a:ext cx="3362543" cy="1119345"/>
              </a:xfrm>
              <a:prstGeom prst="rect">
                <a:avLst/>
              </a:prstGeom>
              <a:blipFill rotWithShape="0">
                <a:blip r:embed="rId5"/>
                <a:stretch>
                  <a:fillRect/>
                </a:stretch>
              </a:blipFill>
              <a:ln>
                <a:solidFill>
                  <a:srgbClr val="7030A0"/>
                </a:solidFill>
              </a:ln>
            </p:spPr>
            <p:txBody>
              <a:bodyPr/>
              <a:lstStyle/>
              <a:p>
                <a:r>
                  <a:rPr lang="en-US">
                    <a:noFill/>
                  </a:rPr>
                  <a:t> </a:t>
                </a:r>
              </a:p>
            </p:txBody>
          </p:sp>
        </mc:Fallback>
      </mc:AlternateContent>
      <p:sp>
        <p:nvSpPr>
          <p:cNvPr id="9" name="Flecha abajo 8"/>
          <p:cNvSpPr/>
          <p:nvPr/>
        </p:nvSpPr>
        <p:spPr>
          <a:xfrm>
            <a:off x="4191000" y="2509186"/>
            <a:ext cx="45719" cy="652534"/>
          </a:xfrm>
          <a:prstGeom prst="downArrow">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echa abajo 11"/>
          <p:cNvSpPr/>
          <p:nvPr/>
        </p:nvSpPr>
        <p:spPr>
          <a:xfrm>
            <a:off x="1600200" y="2559156"/>
            <a:ext cx="45719" cy="613341"/>
          </a:xfrm>
          <a:prstGeom prst="downArrow">
            <a:avLst/>
          </a:prstGeom>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Rectángulo 12"/>
              <p:cNvSpPr/>
              <p:nvPr/>
            </p:nvSpPr>
            <p:spPr>
              <a:xfrm>
                <a:off x="3955728" y="1419487"/>
                <a:ext cx="971356"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Times New Roman" panose="02020603050405020304" pitchFamily="18" charset="0"/>
                          <a:cs typeface="Times New Roman" panose="02020603050405020304" pitchFamily="18" charset="0"/>
                        </a:rPr>
                        <m:t>𝑀</m:t>
                      </m:r>
                      <m:sSub>
                        <m:sSubPr>
                          <m:ctrlPr>
                            <a:rPr lang="en-US"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b="0" i="1" smtClean="0">
                              <a:latin typeface="Cambria Math" panose="02040503050406030204" pitchFamily="18" charset="0"/>
                              <a:ea typeface="Times New Roman" panose="02020603050405020304" pitchFamily="18" charset="0"/>
                              <a:cs typeface="Times New Roman" panose="02020603050405020304" pitchFamily="18" charset="0"/>
                            </a:rPr>
                            <m:t>𝑢</m:t>
                          </m:r>
                        </m:e>
                        <m:sub>
                          <m:r>
                            <a:rPr lang="es-UY" i="1">
                              <a:latin typeface="Cambria Math" panose="02040503050406030204" pitchFamily="18" charset="0"/>
                              <a:ea typeface="Times New Roman" panose="02020603050405020304" pitchFamily="18" charset="0"/>
                              <a:cs typeface="Times New Roman" panose="02020603050405020304" pitchFamily="18" charset="0"/>
                            </a:rPr>
                            <m:t>𝑏𝑙𝑢𝑝</m:t>
                          </m:r>
                        </m:sub>
                      </m:sSub>
                    </m:oMath>
                  </m:oMathPara>
                </a14:m>
                <a:endParaRPr lang="en-US" dirty="0"/>
              </a:p>
            </p:txBody>
          </p:sp>
        </mc:Choice>
        <mc:Fallback xmlns="">
          <p:sp>
            <p:nvSpPr>
              <p:cNvPr id="13" name="Rectángulo 12"/>
              <p:cNvSpPr>
                <a:spLocks noRot="1" noChangeAspect="1" noMove="1" noResize="1" noEditPoints="1" noAdjustHandles="1" noChangeArrowheads="1" noChangeShapeType="1" noTextEdit="1"/>
              </p:cNvSpPr>
              <p:nvPr/>
            </p:nvSpPr>
            <p:spPr>
              <a:xfrm>
                <a:off x="3955728" y="1419487"/>
                <a:ext cx="971356" cy="390748"/>
              </a:xfrm>
              <a:prstGeom prst="rect">
                <a:avLst/>
              </a:prstGeom>
              <a:blipFill rotWithShape="0">
                <a:blip r:embed="rId6"/>
                <a:stretch>
                  <a:fillRect b="-7813"/>
                </a:stretch>
              </a:blipFill>
            </p:spPr>
            <p:txBody>
              <a:bodyPr/>
              <a:lstStyle/>
              <a:p>
                <a:r>
                  <a:rPr lang="en-US">
                    <a:noFill/>
                  </a:rPr>
                  <a:t> </a:t>
                </a:r>
              </a:p>
            </p:txBody>
          </p:sp>
        </mc:Fallback>
      </mc:AlternateContent>
      <p:sp>
        <p:nvSpPr>
          <p:cNvPr id="14" name="Cerrar llave 13"/>
          <p:cNvSpPr/>
          <p:nvPr/>
        </p:nvSpPr>
        <p:spPr>
          <a:xfrm rot="16200000">
            <a:off x="4171017" y="1580218"/>
            <a:ext cx="395051" cy="711714"/>
          </a:xfrm>
          <a:prstGeom prst="rightBrace">
            <a:avLst>
              <a:gd name="adj1" fmla="val 0"/>
              <a:gd name="adj2" fmla="val 55063"/>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mc:AlternateContent xmlns:mc="http://schemas.openxmlformats.org/markup-compatibility/2006" xmlns:a14="http://schemas.microsoft.com/office/drawing/2010/main">
        <mc:Choice Requires="a14">
          <p:sp>
            <p:nvSpPr>
              <p:cNvPr id="15" name="Rectángulo 14"/>
              <p:cNvSpPr/>
              <p:nvPr/>
            </p:nvSpPr>
            <p:spPr>
              <a:xfrm>
                <a:off x="5236531" y="750964"/>
                <a:ext cx="2362200" cy="1119537"/>
              </a:xfrm>
              <a:prstGeom prst="rect">
                <a:avLst/>
              </a:prstGeom>
              <a:ln>
                <a:solidFill>
                  <a:srgbClr val="689D61"/>
                </a:solidFill>
              </a:ln>
            </p:spPr>
            <p:txBody>
              <a:bodyPr wrap="square">
                <a:spAutoFit/>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s-ES" i="1" smtClean="0">
                          <a:latin typeface="Cambria Math" panose="02040503050406030204" pitchFamily="18" charset="0"/>
                          <a:ea typeface="Times New Roman" panose="02020603050405020304" pitchFamily="18" charset="0"/>
                          <a:cs typeface="Times New Roman" panose="02020603050405020304" pitchFamily="18" charset="0"/>
                        </a:rPr>
                        <m:t>𝐸</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𝑒</m:t>
                          </m:r>
                        </m:e>
                      </m:d>
                      <m:r>
                        <a:rPr lang="es-ES" i="1">
                          <a:latin typeface="Cambria Math" panose="02040503050406030204" pitchFamily="18" charset="0"/>
                          <a:ea typeface="Times New Roman" panose="02020603050405020304" pitchFamily="18" charset="0"/>
                          <a:cs typeface="Times New Roman" panose="02020603050405020304" pitchFamily="18" charset="0"/>
                        </a:rPr>
                        <m:t>=0 </m:t>
                      </m:r>
                    </m:oMath>
                  </m:oMathPara>
                </a14:m>
                <a:endParaRPr lang="en-US" i="1" dirty="0">
                  <a:latin typeface="Cambria Math" panose="02040503050406030204" pitchFamily="18" charset="0"/>
                  <a:ea typeface="Times New Roman" panose="02020603050405020304" pitchFamily="18" charset="0"/>
                  <a:cs typeface="Times New Roman" panose="02020603050405020304" pitchFamily="18" charset="0"/>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ea typeface="Times New Roman" panose="02020603050405020304" pitchFamily="18" charset="0"/>
                          <a:cs typeface="Times New Roman" panose="02020603050405020304" pitchFamily="18" charset="0"/>
                        </a:rPr>
                        <m:t>𝑉𝑎𝑟</m:t>
                      </m:r>
                      <m:d>
                        <m:dPr>
                          <m:ctrlPr>
                            <a:rPr lang="en-US" i="1">
                              <a:latin typeface="Cambria Math" panose="02040503050406030204" pitchFamily="18" charset="0"/>
                              <a:ea typeface="Times New Roman" panose="02020603050405020304" pitchFamily="18" charset="0"/>
                              <a:cs typeface="Times New Roman" panose="02020603050405020304" pitchFamily="18" charset="0"/>
                            </a:rPr>
                          </m:ctrlPr>
                        </m:dPr>
                        <m:e>
                          <m:r>
                            <a:rPr lang="es-ES" i="1">
                              <a:latin typeface="Cambria Math" panose="02040503050406030204" pitchFamily="18" charset="0"/>
                              <a:ea typeface="Times New Roman" panose="02020603050405020304" pitchFamily="18" charset="0"/>
                              <a:cs typeface="Times New Roman" panose="02020603050405020304" pitchFamily="18" charset="0"/>
                            </a:rPr>
                            <m:t>𝑒</m:t>
                          </m:r>
                        </m:e>
                      </m:d>
                      <m:r>
                        <a:rPr lang="es-ES" i="1">
                          <a:latin typeface="Cambria Math" panose="02040503050406030204" pitchFamily="18" charset="0"/>
                          <a:ea typeface="Times New Roman" panose="02020603050405020304" pitchFamily="18" charset="0"/>
                          <a:cs typeface="Times New Roman" panose="02020603050405020304" pitchFamily="18" charset="0"/>
                        </a:rPr>
                        <m:t>=</m:t>
                      </m:r>
                      <m:r>
                        <a:rPr lang="es-ES" i="1">
                          <a:latin typeface="Cambria Math" panose="02040503050406030204" pitchFamily="18" charset="0"/>
                          <a:ea typeface="Times New Roman" panose="02020603050405020304" pitchFamily="18" charset="0"/>
                          <a:cs typeface="Times New Roman" panose="02020603050405020304" pitchFamily="18" charset="0"/>
                        </a:rPr>
                        <m:t>𝑅</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b="0" i="1" smtClean="0">
                          <a:latin typeface="Cambria Math" panose="02040503050406030204" pitchFamily="18" charset="0"/>
                          <a:ea typeface="Times New Roman" panose="02020603050405020304" pitchFamily="18" charset="0"/>
                          <a:cs typeface="Times New Roman" panose="02020603050405020304" pitchFamily="18" charset="0"/>
                        </a:rPr>
                        <m:t>𝐼</m:t>
                      </m:r>
                      <m:sSubSup>
                        <m:sSubSupPr>
                          <m:ctrlPr>
                            <a:rPr lang="en-US" i="1">
                              <a:latin typeface="Cambria Math" panose="02040503050406030204" pitchFamily="18" charset="0"/>
                              <a:cs typeface="Times New Roman" panose="02020603050405020304" pitchFamily="18" charset="0"/>
                            </a:rPr>
                          </m:ctrlPr>
                        </m:sSubSupPr>
                        <m:e>
                          <m:r>
                            <a:rPr lang="en-US" i="1">
                              <a:latin typeface="Cambria Math" panose="02040503050406030204" pitchFamily="18" charset="0"/>
                              <a:ea typeface="Cambria Math" panose="02040503050406030204" pitchFamily="18" charset="0"/>
                              <a:cs typeface="Times New Roman" panose="02020603050405020304" pitchFamily="18" charset="0"/>
                            </a:rPr>
                            <m:t>𝜎</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𝑒</m:t>
                          </m:r>
                        </m:sub>
                        <m:sup>
                          <m:r>
                            <a:rPr lang="en-US" i="1">
                              <a:latin typeface="Cambria Math" panose="02040503050406030204" pitchFamily="18" charset="0"/>
                              <a:cs typeface="Times New Roman" panose="02020603050405020304" pitchFamily="18" charset="0"/>
                            </a:rPr>
                            <m:t>2</m:t>
                          </m:r>
                        </m:sup>
                      </m:sSubSup>
                    </m:oMath>
                  </m:oMathPara>
                </a14:m>
                <a:endParaRPr lang="en-US" i="1" dirty="0">
                  <a:latin typeface="Cambria Math" panose="02040503050406030204" pitchFamily="18" charset="0"/>
                  <a:ea typeface="Times New Roman" panose="02020603050405020304" pitchFamily="18" charset="0"/>
                  <a:cs typeface="Times New Roman" panose="02020603050405020304" pitchFamily="18" charset="0"/>
                </a:endParaRPr>
              </a:p>
            </p:txBody>
          </p:sp>
        </mc:Choice>
        <mc:Fallback xmlns="">
          <p:sp>
            <p:nvSpPr>
              <p:cNvPr id="15" name="Rectángulo 14"/>
              <p:cNvSpPr>
                <a:spLocks noRot="1" noChangeAspect="1" noMove="1" noResize="1" noEditPoints="1" noAdjustHandles="1" noChangeArrowheads="1" noChangeShapeType="1" noTextEdit="1"/>
              </p:cNvSpPr>
              <p:nvPr/>
            </p:nvSpPr>
            <p:spPr>
              <a:xfrm>
                <a:off x="5236531" y="750964"/>
                <a:ext cx="2362200" cy="1119537"/>
              </a:xfrm>
              <a:prstGeom prst="rect">
                <a:avLst/>
              </a:prstGeom>
              <a:blipFill rotWithShape="0">
                <a:blip r:embed="rId7"/>
                <a:stretch>
                  <a:fillRect/>
                </a:stretch>
              </a:blipFill>
              <a:ln>
                <a:solidFill>
                  <a:srgbClr val="689D61"/>
                </a:solidFill>
              </a:ln>
            </p:spPr>
            <p:txBody>
              <a:bodyPr/>
              <a:lstStyle/>
              <a:p>
                <a:r>
                  <a:rPr lang="en-US">
                    <a:noFill/>
                  </a:rPr>
                  <a:t> </a:t>
                </a:r>
              </a:p>
            </p:txBody>
          </p:sp>
        </mc:Fallback>
      </mc:AlternateContent>
      <p:sp>
        <p:nvSpPr>
          <p:cNvPr id="17" name="Flecha derecha 16"/>
          <p:cNvSpPr/>
          <p:nvPr/>
        </p:nvSpPr>
        <p:spPr>
          <a:xfrm rot="16200000" flipV="1">
            <a:off x="5499296" y="2075168"/>
            <a:ext cx="355207" cy="76199"/>
          </a:xfrm>
          <a:prstGeom prst="rightArrow">
            <a:avLst/>
          </a:prstGeom>
          <a:solidFill>
            <a:srgbClr val="689D61"/>
          </a:solidFill>
          <a:ln>
            <a:solidFill>
              <a:srgbClr val="689D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adroTexto 17"/>
          <p:cNvSpPr txBox="1"/>
          <p:nvPr/>
        </p:nvSpPr>
        <p:spPr>
          <a:xfrm>
            <a:off x="152400" y="791270"/>
            <a:ext cx="3505200" cy="400110"/>
          </a:xfrm>
          <a:prstGeom prst="rect">
            <a:avLst/>
          </a:prstGeom>
          <a:noFill/>
        </p:spPr>
        <p:txBody>
          <a:bodyPr wrap="square" rtlCol="0">
            <a:spAutoFit/>
          </a:bodyPr>
          <a:lstStyle/>
          <a:p>
            <a:r>
              <a:rPr lang="en-US" sz="2000" dirty="0" err="1" smtClean="0"/>
              <a:t>Modelo</a:t>
            </a:r>
            <a:r>
              <a:rPr lang="en-US" sz="2000" dirty="0" smtClean="0"/>
              <a:t> GBLUP:</a:t>
            </a:r>
          </a:p>
        </p:txBody>
      </p:sp>
    </p:spTree>
    <p:extLst>
      <p:ext uri="{BB962C8B-B14F-4D97-AF65-F5344CB8AC3E}">
        <p14:creationId xmlns:p14="http://schemas.microsoft.com/office/powerpoint/2010/main" val="295260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dad">
  <a:themeElements>
    <a:clrScheme name="Escala de grise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lásico de Office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dad">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3305</TotalTime>
  <Words>1602</Words>
  <Application>Microsoft Office PowerPoint</Application>
  <PresentationFormat>Presentación en pantalla (4:3)</PresentationFormat>
  <Paragraphs>329</Paragraphs>
  <Slides>33</Slides>
  <Notes>14</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33</vt:i4>
      </vt:variant>
    </vt:vector>
  </HeadingPairs>
  <TitlesOfParts>
    <vt:vector size="42" baseType="lpstr">
      <vt:lpstr>Arial</vt:lpstr>
      <vt:lpstr>Calibri</vt:lpstr>
      <vt:lpstr>Cambria Math</vt:lpstr>
      <vt:lpstr>Segoe UI</vt:lpstr>
      <vt:lpstr>Segoe UI Semibold</vt:lpstr>
      <vt:lpstr>Times New Roman</vt:lpstr>
      <vt:lpstr>Verdana</vt:lpstr>
      <vt:lpstr>Wingdings 3</vt:lpstr>
      <vt:lpstr>Claridad</vt:lpstr>
      <vt:lpstr>Ejemplos del uso de los Modelos Mixtos en Mejoramiento Genético Vegetal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Modelos Mixtos en el contexto de mejoramiento vegetal</vt:lpstr>
      <vt:lpstr>Modelos Mixtos en el contexto de mejoramiento vegetal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Instituciones que financiaron la investigación</vt:lpstr>
      <vt:lpstr>GRACIAS </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Genomic Selection for Yield and Grain Quality in a Wheat Breeding Program</dc:title>
  <dc:creator>Betti</dc:creator>
  <cp:lastModifiedBy>Windows User</cp:lastModifiedBy>
  <cp:revision>200</cp:revision>
  <dcterms:created xsi:type="dcterms:W3CDTF">2014-10-20T16:15:40Z</dcterms:created>
  <dcterms:modified xsi:type="dcterms:W3CDTF">2019-06-11T15:10:19Z</dcterms:modified>
</cp:coreProperties>
</file>